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62" r:id="rId5"/>
    <p:sldId id="401" r:id="rId6"/>
    <p:sldId id="264" r:id="rId7"/>
    <p:sldId id="266" r:id="rId8"/>
    <p:sldId id="267" r:id="rId9"/>
    <p:sldId id="268" r:id="rId10"/>
    <p:sldId id="269" r:id="rId11"/>
    <p:sldId id="270" r:id="rId12"/>
    <p:sldId id="271" r:id="rId13"/>
    <p:sldId id="392" r:id="rId14"/>
    <p:sldId id="395" r:id="rId15"/>
    <p:sldId id="396" r:id="rId16"/>
    <p:sldId id="397" r:id="rId17"/>
    <p:sldId id="398" r:id="rId18"/>
    <p:sldId id="400" r:id="rId19"/>
    <p:sldId id="409" r:id="rId20"/>
    <p:sldId id="410" r:id="rId21"/>
    <p:sldId id="411" r:id="rId22"/>
    <p:sldId id="412" r:id="rId23"/>
    <p:sldId id="413" r:id="rId24"/>
    <p:sldId id="414" r:id="rId25"/>
    <p:sldId id="402" r:id="rId26"/>
    <p:sldId id="417" r:id="rId27"/>
    <p:sldId id="403" r:id="rId28"/>
    <p:sldId id="404" r:id="rId29"/>
    <p:sldId id="405" r:id="rId30"/>
    <p:sldId id="406" r:id="rId31"/>
    <p:sldId id="407" r:id="rId32"/>
    <p:sldId id="415" r:id="rId33"/>
    <p:sldId id="416" r:id="rId34"/>
    <p:sldId id="41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A816"/>
    <a:srgbClr val="8F68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90" d="100"/>
          <a:sy n="90" d="100"/>
        </p:scale>
        <p:origin x="326" y="115"/>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1A66-83FA-C9C8-B81A-5F6DA40A08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3B516F-069D-DEF4-58A6-2833586EFF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988493-B90B-66FE-F034-F21B1A10946E}"/>
              </a:ext>
            </a:extLst>
          </p:cNvPr>
          <p:cNvSpPr>
            <a:spLocks noGrp="1"/>
          </p:cNvSpPr>
          <p:nvPr>
            <p:ph type="dt" sz="half" idx="10"/>
          </p:nvPr>
        </p:nvSpPr>
        <p:spPr/>
        <p:txBody>
          <a:bodyPr/>
          <a:lstStyle/>
          <a:p>
            <a:fld id="{02128E45-BBFE-479F-9F67-E2E2F890CEB5}" type="datetimeFigureOut">
              <a:rPr lang="en-US" smtClean="0"/>
              <a:t>3/26/2023</a:t>
            </a:fld>
            <a:endParaRPr lang="en-US"/>
          </a:p>
        </p:txBody>
      </p:sp>
      <p:sp>
        <p:nvSpPr>
          <p:cNvPr id="5" name="Footer Placeholder 4">
            <a:extLst>
              <a:ext uri="{FF2B5EF4-FFF2-40B4-BE49-F238E27FC236}">
                <a16:creationId xmlns:a16="http://schemas.microsoft.com/office/drawing/2014/main" id="{13DB79A8-E355-ED61-6597-BD579151F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42103-EEA8-37B0-A367-47D1EB4C440E}"/>
              </a:ext>
            </a:extLst>
          </p:cNvPr>
          <p:cNvSpPr>
            <a:spLocks noGrp="1"/>
          </p:cNvSpPr>
          <p:nvPr>
            <p:ph type="sldNum" sz="quarter" idx="12"/>
          </p:nvPr>
        </p:nvSpPr>
        <p:spPr/>
        <p:txBody>
          <a:bodyPr/>
          <a:lstStyle/>
          <a:p>
            <a:fld id="{3A438E33-BA9C-4BCF-A3A0-D08402F46631}" type="slidenum">
              <a:rPr lang="en-US" smtClean="0"/>
              <a:t>‹#›</a:t>
            </a:fld>
            <a:endParaRPr lang="en-US"/>
          </a:p>
        </p:txBody>
      </p:sp>
    </p:spTree>
    <p:extLst>
      <p:ext uri="{BB962C8B-B14F-4D97-AF65-F5344CB8AC3E}">
        <p14:creationId xmlns:p14="http://schemas.microsoft.com/office/powerpoint/2010/main" val="141861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CF28-23A8-AB2D-8A4C-E40F74A461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1EB30E-68E8-478C-3986-F79DFBF762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B6535-4099-167B-9F78-8A5E380231F6}"/>
              </a:ext>
            </a:extLst>
          </p:cNvPr>
          <p:cNvSpPr>
            <a:spLocks noGrp="1"/>
          </p:cNvSpPr>
          <p:nvPr>
            <p:ph type="dt" sz="half" idx="10"/>
          </p:nvPr>
        </p:nvSpPr>
        <p:spPr/>
        <p:txBody>
          <a:bodyPr/>
          <a:lstStyle/>
          <a:p>
            <a:fld id="{02128E45-BBFE-479F-9F67-E2E2F890CEB5}" type="datetimeFigureOut">
              <a:rPr lang="en-US" smtClean="0"/>
              <a:t>3/26/2023</a:t>
            </a:fld>
            <a:endParaRPr lang="en-US"/>
          </a:p>
        </p:txBody>
      </p:sp>
      <p:sp>
        <p:nvSpPr>
          <p:cNvPr id="5" name="Footer Placeholder 4">
            <a:extLst>
              <a:ext uri="{FF2B5EF4-FFF2-40B4-BE49-F238E27FC236}">
                <a16:creationId xmlns:a16="http://schemas.microsoft.com/office/drawing/2014/main" id="{41C6E34E-3F46-2AD4-F040-11BD1F65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EC157-AB55-375A-3F8F-F6E758AA301C}"/>
              </a:ext>
            </a:extLst>
          </p:cNvPr>
          <p:cNvSpPr>
            <a:spLocks noGrp="1"/>
          </p:cNvSpPr>
          <p:nvPr>
            <p:ph type="sldNum" sz="quarter" idx="12"/>
          </p:nvPr>
        </p:nvSpPr>
        <p:spPr/>
        <p:txBody>
          <a:bodyPr/>
          <a:lstStyle/>
          <a:p>
            <a:fld id="{3A438E33-BA9C-4BCF-A3A0-D08402F46631}" type="slidenum">
              <a:rPr lang="en-US" smtClean="0"/>
              <a:t>‹#›</a:t>
            </a:fld>
            <a:endParaRPr lang="en-US"/>
          </a:p>
        </p:txBody>
      </p:sp>
    </p:spTree>
    <p:extLst>
      <p:ext uri="{BB962C8B-B14F-4D97-AF65-F5344CB8AC3E}">
        <p14:creationId xmlns:p14="http://schemas.microsoft.com/office/powerpoint/2010/main" val="3747790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E3A4C-4A4E-E596-8771-311904C4DE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66A60-F079-8922-12F6-BBF79CD18D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1E05D-78EF-0D1F-0FDB-A2F1C6E42796}"/>
              </a:ext>
            </a:extLst>
          </p:cNvPr>
          <p:cNvSpPr>
            <a:spLocks noGrp="1"/>
          </p:cNvSpPr>
          <p:nvPr>
            <p:ph type="dt" sz="half" idx="10"/>
          </p:nvPr>
        </p:nvSpPr>
        <p:spPr/>
        <p:txBody>
          <a:bodyPr/>
          <a:lstStyle/>
          <a:p>
            <a:fld id="{02128E45-BBFE-479F-9F67-E2E2F890CEB5}" type="datetimeFigureOut">
              <a:rPr lang="en-US" smtClean="0"/>
              <a:t>3/26/2023</a:t>
            </a:fld>
            <a:endParaRPr lang="en-US"/>
          </a:p>
        </p:txBody>
      </p:sp>
      <p:sp>
        <p:nvSpPr>
          <p:cNvPr id="5" name="Footer Placeholder 4">
            <a:extLst>
              <a:ext uri="{FF2B5EF4-FFF2-40B4-BE49-F238E27FC236}">
                <a16:creationId xmlns:a16="http://schemas.microsoft.com/office/drawing/2014/main" id="{86D251F8-0806-9737-39B7-74A11F689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CCD54-5235-DED2-6C5B-BAE5564DB300}"/>
              </a:ext>
            </a:extLst>
          </p:cNvPr>
          <p:cNvSpPr>
            <a:spLocks noGrp="1"/>
          </p:cNvSpPr>
          <p:nvPr>
            <p:ph type="sldNum" sz="quarter" idx="12"/>
          </p:nvPr>
        </p:nvSpPr>
        <p:spPr/>
        <p:txBody>
          <a:bodyPr/>
          <a:lstStyle/>
          <a:p>
            <a:fld id="{3A438E33-BA9C-4BCF-A3A0-D08402F46631}" type="slidenum">
              <a:rPr lang="en-US" smtClean="0"/>
              <a:t>‹#›</a:t>
            </a:fld>
            <a:endParaRPr lang="en-US"/>
          </a:p>
        </p:txBody>
      </p:sp>
    </p:spTree>
    <p:extLst>
      <p:ext uri="{BB962C8B-B14F-4D97-AF65-F5344CB8AC3E}">
        <p14:creationId xmlns:p14="http://schemas.microsoft.com/office/powerpoint/2010/main" val="1353295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6444-94F2-2958-9702-21712095EB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0A669-323A-84AA-FBAA-8415BB344E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F9924-FDB8-40F7-9A29-A8278A467A70}"/>
              </a:ext>
            </a:extLst>
          </p:cNvPr>
          <p:cNvSpPr>
            <a:spLocks noGrp="1"/>
          </p:cNvSpPr>
          <p:nvPr>
            <p:ph type="dt" sz="half" idx="10"/>
          </p:nvPr>
        </p:nvSpPr>
        <p:spPr/>
        <p:txBody>
          <a:bodyPr/>
          <a:lstStyle/>
          <a:p>
            <a:fld id="{02128E45-BBFE-479F-9F67-E2E2F890CEB5}" type="datetimeFigureOut">
              <a:rPr lang="en-US" smtClean="0"/>
              <a:t>3/26/2023</a:t>
            </a:fld>
            <a:endParaRPr lang="en-US"/>
          </a:p>
        </p:txBody>
      </p:sp>
      <p:sp>
        <p:nvSpPr>
          <p:cNvPr id="5" name="Footer Placeholder 4">
            <a:extLst>
              <a:ext uri="{FF2B5EF4-FFF2-40B4-BE49-F238E27FC236}">
                <a16:creationId xmlns:a16="http://schemas.microsoft.com/office/drawing/2014/main" id="{91543262-EE1C-5EA0-C6B6-DCEED8B5E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476D3-8DD6-A997-40DD-8F6B0660AD48}"/>
              </a:ext>
            </a:extLst>
          </p:cNvPr>
          <p:cNvSpPr>
            <a:spLocks noGrp="1"/>
          </p:cNvSpPr>
          <p:nvPr>
            <p:ph type="sldNum" sz="quarter" idx="12"/>
          </p:nvPr>
        </p:nvSpPr>
        <p:spPr/>
        <p:txBody>
          <a:bodyPr/>
          <a:lstStyle/>
          <a:p>
            <a:fld id="{3A438E33-BA9C-4BCF-A3A0-D08402F46631}" type="slidenum">
              <a:rPr lang="en-US" smtClean="0"/>
              <a:t>‹#›</a:t>
            </a:fld>
            <a:endParaRPr lang="en-US"/>
          </a:p>
        </p:txBody>
      </p:sp>
    </p:spTree>
    <p:extLst>
      <p:ext uri="{BB962C8B-B14F-4D97-AF65-F5344CB8AC3E}">
        <p14:creationId xmlns:p14="http://schemas.microsoft.com/office/powerpoint/2010/main" val="238481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9E17-632A-A643-27A2-C104F59D83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0C4C61-D062-FA77-85C1-D23A525DCA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73F5BF-524D-6AC8-E415-1428A8B2E284}"/>
              </a:ext>
            </a:extLst>
          </p:cNvPr>
          <p:cNvSpPr>
            <a:spLocks noGrp="1"/>
          </p:cNvSpPr>
          <p:nvPr>
            <p:ph type="dt" sz="half" idx="10"/>
          </p:nvPr>
        </p:nvSpPr>
        <p:spPr/>
        <p:txBody>
          <a:bodyPr/>
          <a:lstStyle/>
          <a:p>
            <a:fld id="{02128E45-BBFE-479F-9F67-E2E2F890CEB5}" type="datetimeFigureOut">
              <a:rPr lang="en-US" smtClean="0"/>
              <a:t>3/26/2023</a:t>
            </a:fld>
            <a:endParaRPr lang="en-US"/>
          </a:p>
        </p:txBody>
      </p:sp>
      <p:sp>
        <p:nvSpPr>
          <p:cNvPr id="5" name="Footer Placeholder 4">
            <a:extLst>
              <a:ext uri="{FF2B5EF4-FFF2-40B4-BE49-F238E27FC236}">
                <a16:creationId xmlns:a16="http://schemas.microsoft.com/office/drawing/2014/main" id="{18988BE5-FBC2-840A-C2B7-0F44966C9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79FE15-58F4-25AB-6787-D998B79A4AB0}"/>
              </a:ext>
            </a:extLst>
          </p:cNvPr>
          <p:cNvSpPr>
            <a:spLocks noGrp="1"/>
          </p:cNvSpPr>
          <p:nvPr>
            <p:ph type="sldNum" sz="quarter" idx="12"/>
          </p:nvPr>
        </p:nvSpPr>
        <p:spPr/>
        <p:txBody>
          <a:bodyPr/>
          <a:lstStyle/>
          <a:p>
            <a:fld id="{3A438E33-BA9C-4BCF-A3A0-D08402F46631}" type="slidenum">
              <a:rPr lang="en-US" smtClean="0"/>
              <a:t>‹#›</a:t>
            </a:fld>
            <a:endParaRPr lang="en-US"/>
          </a:p>
        </p:txBody>
      </p:sp>
    </p:spTree>
    <p:extLst>
      <p:ext uri="{BB962C8B-B14F-4D97-AF65-F5344CB8AC3E}">
        <p14:creationId xmlns:p14="http://schemas.microsoft.com/office/powerpoint/2010/main" val="425402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5A53C-A9C0-1903-B94E-7A16EC89A8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F3140D-119B-6158-720B-16C4983BD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DCCB4F-46A9-387C-ACBB-A89427CB1C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B6C84A-16A3-2B5C-62FC-F37A101CD8C0}"/>
              </a:ext>
            </a:extLst>
          </p:cNvPr>
          <p:cNvSpPr>
            <a:spLocks noGrp="1"/>
          </p:cNvSpPr>
          <p:nvPr>
            <p:ph type="dt" sz="half" idx="10"/>
          </p:nvPr>
        </p:nvSpPr>
        <p:spPr/>
        <p:txBody>
          <a:bodyPr/>
          <a:lstStyle/>
          <a:p>
            <a:fld id="{02128E45-BBFE-479F-9F67-E2E2F890CEB5}" type="datetimeFigureOut">
              <a:rPr lang="en-US" smtClean="0"/>
              <a:t>3/26/2023</a:t>
            </a:fld>
            <a:endParaRPr lang="en-US"/>
          </a:p>
        </p:txBody>
      </p:sp>
      <p:sp>
        <p:nvSpPr>
          <p:cNvPr id="6" name="Footer Placeholder 5">
            <a:extLst>
              <a:ext uri="{FF2B5EF4-FFF2-40B4-BE49-F238E27FC236}">
                <a16:creationId xmlns:a16="http://schemas.microsoft.com/office/drawing/2014/main" id="{07CBD1CB-183D-F151-3450-C7569D863D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496131-D342-EFF1-B6E6-83CDE482F338}"/>
              </a:ext>
            </a:extLst>
          </p:cNvPr>
          <p:cNvSpPr>
            <a:spLocks noGrp="1"/>
          </p:cNvSpPr>
          <p:nvPr>
            <p:ph type="sldNum" sz="quarter" idx="12"/>
          </p:nvPr>
        </p:nvSpPr>
        <p:spPr/>
        <p:txBody>
          <a:bodyPr/>
          <a:lstStyle/>
          <a:p>
            <a:fld id="{3A438E33-BA9C-4BCF-A3A0-D08402F46631}" type="slidenum">
              <a:rPr lang="en-US" smtClean="0"/>
              <a:t>‹#›</a:t>
            </a:fld>
            <a:endParaRPr lang="en-US"/>
          </a:p>
        </p:txBody>
      </p:sp>
    </p:spTree>
    <p:extLst>
      <p:ext uri="{BB962C8B-B14F-4D97-AF65-F5344CB8AC3E}">
        <p14:creationId xmlns:p14="http://schemas.microsoft.com/office/powerpoint/2010/main" val="2229328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C50A-6B87-F2CF-0046-F4788E1BF6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24B7A3-529D-188E-DDD3-1D30FAC2C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8CCA3-D7C7-D601-C2FF-0F2EF0E8A2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FB2C67-3E0A-10B9-FAA7-891879D3A0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A6E690-BF61-0ED1-9365-A7F52A31C9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36277C-5F06-03D6-6971-C6893DB98CAF}"/>
              </a:ext>
            </a:extLst>
          </p:cNvPr>
          <p:cNvSpPr>
            <a:spLocks noGrp="1"/>
          </p:cNvSpPr>
          <p:nvPr>
            <p:ph type="dt" sz="half" idx="10"/>
          </p:nvPr>
        </p:nvSpPr>
        <p:spPr/>
        <p:txBody>
          <a:bodyPr/>
          <a:lstStyle/>
          <a:p>
            <a:fld id="{02128E45-BBFE-479F-9F67-E2E2F890CEB5}" type="datetimeFigureOut">
              <a:rPr lang="en-US" smtClean="0"/>
              <a:t>3/26/2023</a:t>
            </a:fld>
            <a:endParaRPr lang="en-US"/>
          </a:p>
        </p:txBody>
      </p:sp>
      <p:sp>
        <p:nvSpPr>
          <p:cNvPr id="8" name="Footer Placeholder 7">
            <a:extLst>
              <a:ext uri="{FF2B5EF4-FFF2-40B4-BE49-F238E27FC236}">
                <a16:creationId xmlns:a16="http://schemas.microsoft.com/office/drawing/2014/main" id="{CAA9A810-4DF7-C99D-F537-6154FD755E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56604E-C947-D6D4-05B2-871364011852}"/>
              </a:ext>
            </a:extLst>
          </p:cNvPr>
          <p:cNvSpPr>
            <a:spLocks noGrp="1"/>
          </p:cNvSpPr>
          <p:nvPr>
            <p:ph type="sldNum" sz="quarter" idx="12"/>
          </p:nvPr>
        </p:nvSpPr>
        <p:spPr/>
        <p:txBody>
          <a:bodyPr/>
          <a:lstStyle/>
          <a:p>
            <a:fld id="{3A438E33-BA9C-4BCF-A3A0-D08402F46631}" type="slidenum">
              <a:rPr lang="en-US" smtClean="0"/>
              <a:t>‹#›</a:t>
            </a:fld>
            <a:endParaRPr lang="en-US"/>
          </a:p>
        </p:txBody>
      </p:sp>
    </p:spTree>
    <p:extLst>
      <p:ext uri="{BB962C8B-B14F-4D97-AF65-F5344CB8AC3E}">
        <p14:creationId xmlns:p14="http://schemas.microsoft.com/office/powerpoint/2010/main" val="288638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347-7EF2-9B13-33ED-9791CAC535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970555-74B2-6D8E-702D-743488ECB69E}"/>
              </a:ext>
            </a:extLst>
          </p:cNvPr>
          <p:cNvSpPr>
            <a:spLocks noGrp="1"/>
          </p:cNvSpPr>
          <p:nvPr>
            <p:ph type="dt" sz="half" idx="10"/>
          </p:nvPr>
        </p:nvSpPr>
        <p:spPr/>
        <p:txBody>
          <a:bodyPr/>
          <a:lstStyle/>
          <a:p>
            <a:fld id="{02128E45-BBFE-479F-9F67-E2E2F890CEB5}" type="datetimeFigureOut">
              <a:rPr lang="en-US" smtClean="0"/>
              <a:t>3/26/2023</a:t>
            </a:fld>
            <a:endParaRPr lang="en-US"/>
          </a:p>
        </p:txBody>
      </p:sp>
      <p:sp>
        <p:nvSpPr>
          <p:cNvPr id="4" name="Footer Placeholder 3">
            <a:extLst>
              <a:ext uri="{FF2B5EF4-FFF2-40B4-BE49-F238E27FC236}">
                <a16:creationId xmlns:a16="http://schemas.microsoft.com/office/drawing/2014/main" id="{EC255E75-BAAA-2D6A-DADC-62A83A44A2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C3B925-CFC8-A0A5-555A-3232E04F5052}"/>
              </a:ext>
            </a:extLst>
          </p:cNvPr>
          <p:cNvSpPr>
            <a:spLocks noGrp="1"/>
          </p:cNvSpPr>
          <p:nvPr>
            <p:ph type="sldNum" sz="quarter" idx="12"/>
          </p:nvPr>
        </p:nvSpPr>
        <p:spPr/>
        <p:txBody>
          <a:bodyPr/>
          <a:lstStyle/>
          <a:p>
            <a:fld id="{3A438E33-BA9C-4BCF-A3A0-D08402F46631}" type="slidenum">
              <a:rPr lang="en-US" smtClean="0"/>
              <a:t>‹#›</a:t>
            </a:fld>
            <a:endParaRPr lang="en-US"/>
          </a:p>
        </p:txBody>
      </p:sp>
    </p:spTree>
    <p:extLst>
      <p:ext uri="{BB962C8B-B14F-4D97-AF65-F5344CB8AC3E}">
        <p14:creationId xmlns:p14="http://schemas.microsoft.com/office/powerpoint/2010/main" val="837638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108550-5802-AF62-F47D-E5216C620392}"/>
              </a:ext>
            </a:extLst>
          </p:cNvPr>
          <p:cNvSpPr>
            <a:spLocks noGrp="1"/>
          </p:cNvSpPr>
          <p:nvPr>
            <p:ph type="dt" sz="half" idx="10"/>
          </p:nvPr>
        </p:nvSpPr>
        <p:spPr/>
        <p:txBody>
          <a:bodyPr/>
          <a:lstStyle/>
          <a:p>
            <a:fld id="{02128E45-BBFE-479F-9F67-E2E2F890CEB5}" type="datetimeFigureOut">
              <a:rPr lang="en-US" smtClean="0"/>
              <a:t>3/26/2023</a:t>
            </a:fld>
            <a:endParaRPr lang="en-US"/>
          </a:p>
        </p:txBody>
      </p:sp>
      <p:sp>
        <p:nvSpPr>
          <p:cNvPr id="3" name="Footer Placeholder 2">
            <a:extLst>
              <a:ext uri="{FF2B5EF4-FFF2-40B4-BE49-F238E27FC236}">
                <a16:creationId xmlns:a16="http://schemas.microsoft.com/office/drawing/2014/main" id="{3F52C654-5365-090F-44ED-F9E4B686B9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030675-AA87-821B-652A-C0AABAF44715}"/>
              </a:ext>
            </a:extLst>
          </p:cNvPr>
          <p:cNvSpPr>
            <a:spLocks noGrp="1"/>
          </p:cNvSpPr>
          <p:nvPr>
            <p:ph type="sldNum" sz="quarter" idx="12"/>
          </p:nvPr>
        </p:nvSpPr>
        <p:spPr/>
        <p:txBody>
          <a:bodyPr/>
          <a:lstStyle/>
          <a:p>
            <a:fld id="{3A438E33-BA9C-4BCF-A3A0-D08402F46631}" type="slidenum">
              <a:rPr lang="en-US" smtClean="0"/>
              <a:t>‹#›</a:t>
            </a:fld>
            <a:endParaRPr lang="en-US"/>
          </a:p>
        </p:txBody>
      </p:sp>
    </p:spTree>
    <p:extLst>
      <p:ext uri="{BB962C8B-B14F-4D97-AF65-F5344CB8AC3E}">
        <p14:creationId xmlns:p14="http://schemas.microsoft.com/office/powerpoint/2010/main" val="191604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462B-9D77-2584-2956-363BAAF5E4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D1AD60-B7F1-5914-8AD6-5497C64D5E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63584-7AB8-9B41-1198-0453B10E5C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D14DCB-A9E2-C0E9-7247-A221D4BCA6DB}"/>
              </a:ext>
            </a:extLst>
          </p:cNvPr>
          <p:cNvSpPr>
            <a:spLocks noGrp="1"/>
          </p:cNvSpPr>
          <p:nvPr>
            <p:ph type="dt" sz="half" idx="10"/>
          </p:nvPr>
        </p:nvSpPr>
        <p:spPr/>
        <p:txBody>
          <a:bodyPr/>
          <a:lstStyle/>
          <a:p>
            <a:fld id="{02128E45-BBFE-479F-9F67-E2E2F890CEB5}" type="datetimeFigureOut">
              <a:rPr lang="en-US" smtClean="0"/>
              <a:t>3/26/2023</a:t>
            </a:fld>
            <a:endParaRPr lang="en-US"/>
          </a:p>
        </p:txBody>
      </p:sp>
      <p:sp>
        <p:nvSpPr>
          <p:cNvPr id="6" name="Footer Placeholder 5">
            <a:extLst>
              <a:ext uri="{FF2B5EF4-FFF2-40B4-BE49-F238E27FC236}">
                <a16:creationId xmlns:a16="http://schemas.microsoft.com/office/drawing/2014/main" id="{5F151927-6E32-E0AD-26CB-A2795FE20E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28C5-F2E3-B7BF-E293-9313EC9B85FF}"/>
              </a:ext>
            </a:extLst>
          </p:cNvPr>
          <p:cNvSpPr>
            <a:spLocks noGrp="1"/>
          </p:cNvSpPr>
          <p:nvPr>
            <p:ph type="sldNum" sz="quarter" idx="12"/>
          </p:nvPr>
        </p:nvSpPr>
        <p:spPr/>
        <p:txBody>
          <a:bodyPr/>
          <a:lstStyle/>
          <a:p>
            <a:fld id="{3A438E33-BA9C-4BCF-A3A0-D08402F46631}" type="slidenum">
              <a:rPr lang="en-US" smtClean="0"/>
              <a:t>‹#›</a:t>
            </a:fld>
            <a:endParaRPr lang="en-US"/>
          </a:p>
        </p:txBody>
      </p:sp>
    </p:spTree>
    <p:extLst>
      <p:ext uri="{BB962C8B-B14F-4D97-AF65-F5344CB8AC3E}">
        <p14:creationId xmlns:p14="http://schemas.microsoft.com/office/powerpoint/2010/main" val="1325229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3DDD-972D-86C0-04A6-A6F45DA633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0867C8-2078-6A12-72BD-8D5F14A9ED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C77A56-1539-4CF6-B540-DD48C8458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FD193B-B5F1-63F2-E07A-D2FC5FE7F536}"/>
              </a:ext>
            </a:extLst>
          </p:cNvPr>
          <p:cNvSpPr>
            <a:spLocks noGrp="1"/>
          </p:cNvSpPr>
          <p:nvPr>
            <p:ph type="dt" sz="half" idx="10"/>
          </p:nvPr>
        </p:nvSpPr>
        <p:spPr/>
        <p:txBody>
          <a:bodyPr/>
          <a:lstStyle/>
          <a:p>
            <a:fld id="{02128E45-BBFE-479F-9F67-E2E2F890CEB5}" type="datetimeFigureOut">
              <a:rPr lang="en-US" smtClean="0"/>
              <a:t>3/26/2023</a:t>
            </a:fld>
            <a:endParaRPr lang="en-US"/>
          </a:p>
        </p:txBody>
      </p:sp>
      <p:sp>
        <p:nvSpPr>
          <p:cNvPr id="6" name="Footer Placeholder 5">
            <a:extLst>
              <a:ext uri="{FF2B5EF4-FFF2-40B4-BE49-F238E27FC236}">
                <a16:creationId xmlns:a16="http://schemas.microsoft.com/office/drawing/2014/main" id="{60F1D8F1-A400-4A9C-A2E1-D08537A2F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155EE-02EE-7191-1FD6-4119C43A60F5}"/>
              </a:ext>
            </a:extLst>
          </p:cNvPr>
          <p:cNvSpPr>
            <a:spLocks noGrp="1"/>
          </p:cNvSpPr>
          <p:nvPr>
            <p:ph type="sldNum" sz="quarter" idx="12"/>
          </p:nvPr>
        </p:nvSpPr>
        <p:spPr/>
        <p:txBody>
          <a:bodyPr/>
          <a:lstStyle/>
          <a:p>
            <a:fld id="{3A438E33-BA9C-4BCF-A3A0-D08402F46631}" type="slidenum">
              <a:rPr lang="en-US" smtClean="0"/>
              <a:t>‹#›</a:t>
            </a:fld>
            <a:endParaRPr lang="en-US"/>
          </a:p>
        </p:txBody>
      </p:sp>
    </p:spTree>
    <p:extLst>
      <p:ext uri="{BB962C8B-B14F-4D97-AF65-F5344CB8AC3E}">
        <p14:creationId xmlns:p14="http://schemas.microsoft.com/office/powerpoint/2010/main" val="1653374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B24F8-3876-70B5-0289-06DB3443D0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869105-8DFE-55D2-3392-DCCF6395BD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C7D6F-D885-D8DD-9700-A15E5DE87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28E45-BBFE-479F-9F67-E2E2F890CEB5}" type="datetimeFigureOut">
              <a:rPr lang="en-US" smtClean="0"/>
              <a:t>3/26/2023</a:t>
            </a:fld>
            <a:endParaRPr lang="en-US"/>
          </a:p>
        </p:txBody>
      </p:sp>
      <p:sp>
        <p:nvSpPr>
          <p:cNvPr id="5" name="Footer Placeholder 4">
            <a:extLst>
              <a:ext uri="{FF2B5EF4-FFF2-40B4-BE49-F238E27FC236}">
                <a16:creationId xmlns:a16="http://schemas.microsoft.com/office/drawing/2014/main" id="{DD339A8B-F42A-F9DF-50C6-5C254E689E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891302-BA28-AE79-FC2E-1FB2C1097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38E33-BA9C-4BCF-A3A0-D08402F46631}" type="slidenum">
              <a:rPr lang="en-US" smtClean="0"/>
              <a:t>‹#›</a:t>
            </a:fld>
            <a:endParaRPr lang="en-US"/>
          </a:p>
        </p:txBody>
      </p:sp>
    </p:spTree>
    <p:extLst>
      <p:ext uri="{BB962C8B-B14F-4D97-AF65-F5344CB8AC3E}">
        <p14:creationId xmlns:p14="http://schemas.microsoft.com/office/powerpoint/2010/main" val="2445454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27.jpg"/><Relationship Id="rId5" Type="http://schemas.microsoft.com/office/2007/relationships/hdphoto" Target="../media/hdphoto1.wdp"/><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10" Type="http://schemas.openxmlformats.org/officeDocument/2006/relationships/image" Target="../media/image40.jpg"/><Relationship Id="rId4" Type="http://schemas.openxmlformats.org/officeDocument/2006/relationships/image" Target="../media/image34.jpg"/><Relationship Id="rId9" Type="http://schemas.openxmlformats.org/officeDocument/2006/relationships/image" Target="../media/image39.jp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7.jpg"/><Relationship Id="rId7" Type="http://schemas.microsoft.com/office/2007/relationships/hdphoto" Target="../media/hdphoto2.wdp"/><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52.jpg"/><Relationship Id="rId4" Type="http://schemas.openxmlformats.org/officeDocument/2006/relationships/image" Target="../media/image48.jpg"/><Relationship Id="rId9" Type="http://schemas.openxmlformats.org/officeDocument/2006/relationships/image" Target="../media/image51.jpg"/></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3.jp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4.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jpeg"/><Relationship Id="rId2" Type="http://schemas.openxmlformats.org/officeDocument/2006/relationships/image" Target="../media/image3.jp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7.png"/><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23.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image" Target="../media/image3.jp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69.png"/><Relationship Id="rId4" Type="http://schemas.microsoft.com/office/2007/relationships/hdphoto" Target="../media/hdphoto9.wdp"/></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jpg"/><Relationship Id="rId1" Type="http://schemas.openxmlformats.org/officeDocument/2006/relationships/slideLayout" Target="../slideLayouts/slideLayout2.xml"/><Relationship Id="rId4" Type="http://schemas.microsoft.com/office/2007/relationships/hdphoto" Target="../media/hdphoto11.wdp"/></Relationships>
</file>

<file path=ppt/slides/_rels/slide25.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jpg"/><Relationship Id="rId1" Type="http://schemas.openxmlformats.org/officeDocument/2006/relationships/slideLayout" Target="../slideLayouts/slideLayout2.xml"/><Relationship Id="rId6" Type="http://schemas.openxmlformats.org/officeDocument/2006/relationships/image" Target="../media/image77.emf"/><Relationship Id="rId5" Type="http://schemas.openxmlformats.org/officeDocument/2006/relationships/image" Target="../media/image76.emf"/><Relationship Id="rId10" Type="http://schemas.openxmlformats.org/officeDocument/2006/relationships/image" Target="../media/image81.emf"/><Relationship Id="rId4" Type="http://schemas.openxmlformats.org/officeDocument/2006/relationships/image" Target="../media/image75.emf"/><Relationship Id="rId9" Type="http://schemas.openxmlformats.org/officeDocument/2006/relationships/image" Target="../media/image80.emf"/></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3.jpg"/><Relationship Id="rId1" Type="http://schemas.openxmlformats.org/officeDocument/2006/relationships/slideLayout" Target="../slideLayouts/slideLayout2.xml"/><Relationship Id="rId4" Type="http://schemas.microsoft.com/office/2007/relationships/hdphoto" Target="../media/hdphoto12.wdp"/></Relationships>
</file>

<file path=ppt/slides/_rels/slide2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73.jp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jpg"/><Relationship Id="rId7" Type="http://schemas.openxmlformats.org/officeDocument/2006/relationships/image" Target="../media/image92.jpg"/><Relationship Id="rId2" Type="http://schemas.openxmlformats.org/officeDocument/2006/relationships/image" Target="../media/image73.jp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0.jpg"/><Relationship Id="rId4" Type="http://schemas.openxmlformats.org/officeDocument/2006/relationships/image" Target="../media/image89.jpg"/></Relationships>
</file>

<file path=ppt/slides/_rels/slide3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73.jp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image" Target="../media/image95.jpg"/></Relationships>
</file>

<file path=ppt/slides/_rels/slide3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3.jpg"/><Relationship Id="rId3" Type="http://schemas.openxmlformats.org/officeDocument/2006/relationships/image" Target="../media/image98.jpg"/><Relationship Id="rId7" Type="http://schemas.openxmlformats.org/officeDocument/2006/relationships/image" Target="../media/image102.jpg"/><Relationship Id="rId2" Type="http://schemas.openxmlformats.org/officeDocument/2006/relationships/image" Target="../media/image73.jpg"/><Relationship Id="rId1" Type="http://schemas.openxmlformats.org/officeDocument/2006/relationships/slideLayout" Target="../slideLayouts/slideLayout2.xml"/><Relationship Id="rId6" Type="http://schemas.openxmlformats.org/officeDocument/2006/relationships/image" Target="../media/image101.jpg"/><Relationship Id="rId5" Type="http://schemas.openxmlformats.org/officeDocument/2006/relationships/image" Target="../media/image100.jpg"/><Relationship Id="rId4" Type="http://schemas.openxmlformats.org/officeDocument/2006/relationships/image" Target="../media/image99.jpg"/><Relationship Id="rId9" Type="http://schemas.openxmlformats.org/officeDocument/2006/relationships/image" Target="../media/image104.jp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fif"/><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7BE0AF-FB24-160A-6249-556DE8832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31518BAF-BF37-5ECD-F383-1F3137E12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141" y="1807029"/>
            <a:ext cx="8550202" cy="3033056"/>
          </a:xfrm>
          <a:prstGeom prst="rect">
            <a:avLst/>
          </a:prstGeom>
        </p:spPr>
      </p:pic>
      <p:cxnSp>
        <p:nvCxnSpPr>
          <p:cNvPr id="12" name="Straight Connector 11">
            <a:extLst>
              <a:ext uri="{FF2B5EF4-FFF2-40B4-BE49-F238E27FC236}">
                <a16:creationId xmlns:a16="http://schemas.microsoft.com/office/drawing/2014/main" id="{348F1E1B-7A1E-CE2A-0788-42DB9A569AB2}"/>
              </a:ext>
            </a:extLst>
          </p:cNvPr>
          <p:cNvCxnSpPr>
            <a:cxnSpLocks/>
          </p:cNvCxnSpPr>
          <p:nvPr/>
        </p:nvCxnSpPr>
        <p:spPr>
          <a:xfrm>
            <a:off x="1704141" y="4974771"/>
            <a:ext cx="8550202"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C0E7E9B-726F-F04C-B91C-DF88631F4728}"/>
              </a:ext>
            </a:extLst>
          </p:cNvPr>
          <p:cNvSpPr txBox="1"/>
          <p:nvPr/>
        </p:nvSpPr>
        <p:spPr>
          <a:xfrm>
            <a:off x="1937657" y="4974771"/>
            <a:ext cx="6965112" cy="523220"/>
          </a:xfrm>
          <a:prstGeom prst="rect">
            <a:avLst/>
          </a:prstGeom>
          <a:noFill/>
        </p:spPr>
        <p:txBody>
          <a:bodyPr wrap="none" rtlCol="0">
            <a:spAutoFit/>
          </a:bodyPr>
          <a:lstStyle/>
          <a:p>
            <a:r>
              <a:rPr lang="en-US" sz="2800" b="1" dirty="0">
                <a:solidFill>
                  <a:schemeClr val="bg1"/>
                </a:solidFill>
                <a:latin typeface="Arial Nova Cond" panose="020B0506020202020204" pitchFamily="34" charset="0"/>
              </a:rPr>
              <a:t>CONSTRUCTION – TRADING – CONTRACTORS </a:t>
            </a:r>
          </a:p>
        </p:txBody>
      </p:sp>
    </p:spTree>
    <p:extLst>
      <p:ext uri="{BB962C8B-B14F-4D97-AF65-F5344CB8AC3E}">
        <p14:creationId xmlns:p14="http://schemas.microsoft.com/office/powerpoint/2010/main" val="2252486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63EB4-E0D8-3C2B-A57C-4E3099FA36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B50F12B8-4449-335A-2721-9223ACC1D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7506611" y="1010244"/>
            <a:ext cx="3909107" cy="5847751"/>
          </a:xfrm>
          <a:prstGeom prst="rect">
            <a:avLst/>
          </a:prstGeom>
        </p:spPr>
      </p:pic>
      <p:sp>
        <p:nvSpPr>
          <p:cNvPr id="3" name="TextBox 2">
            <a:extLst>
              <a:ext uri="{FF2B5EF4-FFF2-40B4-BE49-F238E27FC236}">
                <a16:creationId xmlns:a16="http://schemas.microsoft.com/office/drawing/2014/main" id="{BAF10891-9FE9-0B1A-429E-A12964CE2BB1}"/>
              </a:ext>
            </a:extLst>
          </p:cNvPr>
          <p:cNvSpPr txBox="1"/>
          <p:nvPr/>
        </p:nvSpPr>
        <p:spPr>
          <a:xfrm>
            <a:off x="1076629" y="2110516"/>
            <a:ext cx="5284842" cy="3139321"/>
          </a:xfrm>
          <a:prstGeom prst="rect">
            <a:avLst/>
          </a:prstGeom>
          <a:noFill/>
        </p:spPr>
        <p:txBody>
          <a:bodyPr wrap="square">
            <a:spAutoFit/>
          </a:bodyPr>
          <a:lstStyle/>
          <a:p>
            <a:pPr marL="228600" indent="-228600">
              <a:buFont typeface="Wingdings" panose="05000000000000000000" pitchFamily="2" charset="2"/>
              <a:buChar char="§"/>
            </a:pPr>
            <a:r>
              <a:rPr lang="en-US" sz="18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DIERCT CO </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We Aim To Provide Total  “Engineering, Procurement And Construction” Solutions For </a:t>
            </a:r>
          </a:p>
          <a:p>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Power/Ventilation/Air-conditioning And</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Infrastructure, With Wide Experience And Records</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In Oil And Gas, Defense And Infrastructure Sectors</a:t>
            </a:r>
          </a:p>
          <a:p>
            <a:endParaRPr lang="en-US" sz="18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Our Team Is Fully Dedicated To Serve Client’s Specific Needs, We Invest In Complementary Design And Construction Related Services To Enrich Our Offerings And Provide You With Inclusive Services At Competitive Market Prices</a:t>
            </a:r>
          </a:p>
        </p:txBody>
      </p:sp>
      <p:cxnSp>
        <p:nvCxnSpPr>
          <p:cNvPr id="4" name="Straight Connector 3">
            <a:extLst>
              <a:ext uri="{FF2B5EF4-FFF2-40B4-BE49-F238E27FC236}">
                <a16:creationId xmlns:a16="http://schemas.microsoft.com/office/drawing/2014/main" id="{805AB98A-6A0E-534F-BC02-AA6E2933598D}"/>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8AC2477-0DD0-F890-F44B-0697257EE919}"/>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B)  Contracting</a:t>
            </a:r>
            <a:r>
              <a:rPr lang="en-US" sz="2800" b="1" dirty="0">
                <a:solidFill>
                  <a:srgbClr val="F6A816"/>
                </a:solidFill>
                <a:latin typeface="Arial Nova Cond" panose="020B0506020202020204" pitchFamily="34" charset="0"/>
              </a:rPr>
              <a:t> </a:t>
            </a:r>
          </a:p>
        </p:txBody>
      </p:sp>
      <p:sp>
        <p:nvSpPr>
          <p:cNvPr id="9" name="TextBox 8">
            <a:extLst>
              <a:ext uri="{FF2B5EF4-FFF2-40B4-BE49-F238E27FC236}">
                <a16:creationId xmlns:a16="http://schemas.microsoft.com/office/drawing/2014/main" id="{7939636A-15C5-12DB-B700-2F6F75BFEAB5}"/>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cxnSp>
        <p:nvCxnSpPr>
          <p:cNvPr id="10" name="Straight Connector 9">
            <a:extLst>
              <a:ext uri="{FF2B5EF4-FFF2-40B4-BE49-F238E27FC236}">
                <a16:creationId xmlns:a16="http://schemas.microsoft.com/office/drawing/2014/main" id="{C110A86B-14B5-5FE0-16C1-786D938535D1}"/>
              </a:ext>
            </a:extLst>
          </p:cNvPr>
          <p:cNvCxnSpPr/>
          <p:nvPr/>
        </p:nvCxnSpPr>
        <p:spPr>
          <a:xfrm>
            <a:off x="945999" y="1412537"/>
            <a:ext cx="0" cy="5303520"/>
          </a:xfrm>
          <a:prstGeom prst="line">
            <a:avLst/>
          </a:prstGeom>
          <a:ln>
            <a:solidFill>
              <a:srgbClr val="F6A8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300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63EB4-E0D8-3C2B-A57C-4E3099FA36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0" y="-1"/>
            <a:ext cx="12192000" cy="6857999"/>
          </a:xfrm>
          <a:prstGeom prst="rect">
            <a:avLst/>
          </a:prstGeom>
        </p:spPr>
      </p:pic>
      <p:sp>
        <p:nvSpPr>
          <p:cNvPr id="2" name="Rectangle 1">
            <a:extLst>
              <a:ext uri="{FF2B5EF4-FFF2-40B4-BE49-F238E27FC236}">
                <a16:creationId xmlns:a16="http://schemas.microsoft.com/office/drawing/2014/main" id="{DE872A3B-E5E5-4612-0CE7-94B67999CF3F}"/>
              </a:ext>
            </a:extLst>
          </p:cNvPr>
          <p:cNvSpPr/>
          <p:nvPr/>
        </p:nvSpPr>
        <p:spPr>
          <a:xfrm>
            <a:off x="5023861" y="2180263"/>
            <a:ext cx="6750996" cy="3970318"/>
          </a:xfrm>
          <a:prstGeom prst="rect">
            <a:avLst/>
          </a:prstGeom>
        </p:spPr>
        <p:txBody>
          <a:bodyPr wrap="square">
            <a:spAutoFit/>
          </a:bodyPr>
          <a:lstStyle/>
          <a:p>
            <a:r>
              <a:rPr lang="en-US" dirty="0">
                <a:solidFill>
                  <a:schemeClr val="bg1"/>
                </a:solidFill>
                <a:latin typeface="Calibri" panose="020F0502020204030204" pitchFamily="34" charset="0"/>
                <a:cs typeface="Calibri" panose="020F0502020204030204" pitchFamily="34" charset="0"/>
              </a:rPr>
              <a:t>We offer customers outstanding values in terms of quality, services, and cost in a timely manner by providing exceptional service in the diversified fields of design, in a safe and customer centered environment.</a:t>
            </a:r>
            <a:endParaRPr lang="ar-EG" dirty="0">
              <a:solidFill>
                <a:schemeClr val="bg1"/>
              </a:solidFill>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We at our company are committed to providing our customers with the highest standards of quality and service available. We are fully aware that the on-time delivery of our projects is a prerequisite for all of our customers.</a:t>
            </a:r>
          </a:p>
          <a:p>
            <a:br>
              <a:rPr lang="en-US"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The company has a good reputation for meeting deadlines and delivering projects successfully on schedule. We are very proud of the reputation of reliability. This was built throughout the history of the company and we aim to keep it at any cost</a:t>
            </a:r>
            <a:r>
              <a:rPr lang="en-US" sz="1400"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a:t>
            </a:r>
          </a:p>
        </p:txBody>
      </p:sp>
      <p:cxnSp>
        <p:nvCxnSpPr>
          <p:cNvPr id="7" name="Straight Connector 6">
            <a:extLst>
              <a:ext uri="{FF2B5EF4-FFF2-40B4-BE49-F238E27FC236}">
                <a16:creationId xmlns:a16="http://schemas.microsoft.com/office/drawing/2014/main" id="{E33CEDBC-9D11-F769-BB0A-F153718E6E1D}"/>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B991ABF-DFB0-66EF-5D1B-5693AE82C96E}"/>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B)  Contracting</a:t>
            </a:r>
            <a:r>
              <a:rPr lang="en-US" sz="2800" b="1" dirty="0">
                <a:solidFill>
                  <a:srgbClr val="F6A816"/>
                </a:solidFill>
                <a:latin typeface="Arial Nova Cond" panose="020B0506020202020204" pitchFamily="34" charset="0"/>
              </a:rPr>
              <a:t> </a:t>
            </a:r>
          </a:p>
        </p:txBody>
      </p:sp>
      <p:sp>
        <p:nvSpPr>
          <p:cNvPr id="9" name="TextBox 8">
            <a:extLst>
              <a:ext uri="{FF2B5EF4-FFF2-40B4-BE49-F238E27FC236}">
                <a16:creationId xmlns:a16="http://schemas.microsoft.com/office/drawing/2014/main" id="{2218238C-4814-99CB-3C5B-8B8D010A0546}"/>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cxnSp>
        <p:nvCxnSpPr>
          <p:cNvPr id="10" name="Straight Connector 9">
            <a:extLst>
              <a:ext uri="{FF2B5EF4-FFF2-40B4-BE49-F238E27FC236}">
                <a16:creationId xmlns:a16="http://schemas.microsoft.com/office/drawing/2014/main" id="{131F9855-E068-A133-889B-021FC7641E4B}"/>
              </a:ext>
            </a:extLst>
          </p:cNvPr>
          <p:cNvCxnSpPr/>
          <p:nvPr/>
        </p:nvCxnSpPr>
        <p:spPr>
          <a:xfrm>
            <a:off x="945999" y="1412537"/>
            <a:ext cx="0" cy="5303520"/>
          </a:xfrm>
          <a:prstGeom prst="line">
            <a:avLst/>
          </a:prstGeom>
          <a:ln>
            <a:solidFill>
              <a:srgbClr val="F6A816"/>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2842C59-CE5A-8EF3-55CD-DBCA59DFB49C}"/>
              </a:ext>
            </a:extLst>
          </p:cNvPr>
          <p:cNvSpPr/>
          <p:nvPr/>
        </p:nvSpPr>
        <p:spPr>
          <a:xfrm>
            <a:off x="684362" y="2774379"/>
            <a:ext cx="2925929" cy="2554545"/>
          </a:xfrm>
          <a:prstGeom prst="rect">
            <a:avLst/>
          </a:prstGeom>
        </p:spPr>
        <p:txBody>
          <a:bodyPr wrap="none">
            <a:spAutoFit/>
          </a:bodyPr>
          <a:lstStyle/>
          <a:p>
            <a:r>
              <a:rPr lang="en-US" sz="8000" b="1" dirty="0">
                <a:solidFill>
                  <a:schemeClr val="bg1"/>
                </a:solidFill>
                <a:latin typeface="Arial Nova Cond" panose="020B0506020202020204" pitchFamily="34" charset="0"/>
              </a:rPr>
              <a:t>What </a:t>
            </a:r>
          </a:p>
          <a:p>
            <a:r>
              <a:rPr lang="en-US" sz="8000" b="1" dirty="0">
                <a:solidFill>
                  <a:schemeClr val="bg1"/>
                </a:solidFill>
                <a:latin typeface="Arial Nova Cond" panose="020B0506020202020204" pitchFamily="34" charset="0"/>
              </a:rPr>
              <a:t>We Do</a:t>
            </a:r>
          </a:p>
        </p:txBody>
      </p:sp>
    </p:spTree>
    <p:extLst>
      <p:ext uri="{BB962C8B-B14F-4D97-AF65-F5344CB8AC3E}">
        <p14:creationId xmlns:p14="http://schemas.microsoft.com/office/powerpoint/2010/main" val="357049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2C765D00-F1A9-CB14-990C-0C621AD656BA}"/>
              </a:ext>
            </a:extLst>
          </p:cNvPr>
          <p:cNvSpPr/>
          <p:nvPr/>
        </p:nvSpPr>
        <p:spPr>
          <a:xfrm>
            <a:off x="6510985" y="2224213"/>
            <a:ext cx="5200847" cy="3364704"/>
          </a:xfrm>
          <a:prstGeom prst="rect">
            <a:avLst/>
          </a:prstGeom>
        </p:spPr>
        <p:txBody>
          <a:bodyPr wrap="square">
            <a:spAutoFit/>
          </a:bodyPr>
          <a:lstStyle/>
          <a:p>
            <a:pPr marL="285750" indent="-285750">
              <a:lnSpc>
                <a:spcPct val="150000"/>
              </a:lnSpc>
              <a:buFont typeface="Wingdings" panose="05000000000000000000" pitchFamily="2" charset="2"/>
              <a:buChar char="§"/>
            </a:pPr>
            <a:r>
              <a:rPr lang="en-US"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Architecture &amp; Engineering</a:t>
            </a:r>
          </a:p>
          <a:p>
            <a:pPr marL="285750" indent="-285750">
              <a:lnSpc>
                <a:spcPct val="150000"/>
              </a:lnSpc>
              <a:buFont typeface="Wingdings" panose="05000000000000000000" pitchFamily="2" charset="2"/>
              <a:buChar char="§"/>
            </a:pPr>
            <a:r>
              <a:rPr lang="en-US" sz="1800" b="1" dirty="0">
                <a:solidFill>
                  <a:schemeClr val="bg1"/>
                </a:solidFill>
                <a:latin typeface="Arial Nova Cond" panose="020B0506020202020204" pitchFamily="34" charset="0"/>
              </a:rPr>
              <a:t>Master Planning &amp; Studies</a:t>
            </a:r>
          </a:p>
          <a:p>
            <a:pPr marL="285750" indent="-285750">
              <a:lnSpc>
                <a:spcPct val="150000"/>
              </a:lnSpc>
              <a:buFont typeface="Wingdings" panose="05000000000000000000" pitchFamily="2" charset="2"/>
              <a:buChar char="§"/>
            </a:pPr>
            <a:r>
              <a:rPr lang="en-US"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Project Management</a:t>
            </a:r>
            <a:endParaRPr lang="ar-EG" b="1"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a:p>
            <a:pPr marL="285750" indent="-285750">
              <a:lnSpc>
                <a:spcPct val="150000"/>
              </a:lnSpc>
              <a:buFont typeface="Wingdings" panose="05000000000000000000" pitchFamily="2" charset="2"/>
              <a:buChar char="§"/>
            </a:pPr>
            <a:r>
              <a:rPr lang="en-US"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Construction Management &amp; Supervision</a:t>
            </a:r>
          </a:p>
          <a:p>
            <a:pPr marL="285750" indent="-285750">
              <a:lnSpc>
                <a:spcPct val="150000"/>
              </a:lnSpc>
              <a:buFont typeface="Wingdings" panose="05000000000000000000" pitchFamily="2" charset="2"/>
              <a:buChar char="§"/>
            </a:pPr>
            <a:r>
              <a:rPr lang="en-US"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Painting Systems Works</a:t>
            </a:r>
          </a:p>
          <a:p>
            <a:pPr marL="285750" indent="-285750">
              <a:lnSpc>
                <a:spcPct val="150000"/>
              </a:lnSpc>
              <a:buFont typeface="Wingdings" panose="05000000000000000000" pitchFamily="2" charset="2"/>
              <a:buChar char="§"/>
            </a:pPr>
            <a:r>
              <a:rPr lang="en-US" sz="1800" b="1" dirty="0">
                <a:solidFill>
                  <a:schemeClr val="bg1"/>
                </a:solidFill>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Carpentry Works</a:t>
            </a:r>
          </a:p>
          <a:p>
            <a:pPr marL="285750" indent="-285750">
              <a:lnSpc>
                <a:spcPct val="150000"/>
              </a:lnSpc>
              <a:buFont typeface="Wingdings" panose="05000000000000000000" pitchFamily="2" charset="2"/>
              <a:buChar char="§"/>
            </a:pPr>
            <a:r>
              <a:rPr lang="en-US" sz="1800" b="1" dirty="0">
                <a:solidFill>
                  <a:schemeClr val="bg1"/>
                </a:solidFill>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Oyster Business</a:t>
            </a:r>
          </a:p>
          <a:p>
            <a:pPr marL="285750" indent="-285750">
              <a:lnSpc>
                <a:spcPct val="150000"/>
              </a:lnSpc>
              <a:buFont typeface="Wingdings" panose="05000000000000000000" pitchFamily="2" charset="2"/>
              <a:buChar char="§"/>
            </a:pPr>
            <a:r>
              <a:rPr lang="en-US" sz="1800" b="1" dirty="0">
                <a:solidFill>
                  <a:schemeClr val="bg1"/>
                </a:solidFill>
                <a:effectLst>
                  <a:outerShdw blurRad="38100" dist="38100" dir="2700000" algn="tl">
                    <a:srgbClr val="000000">
                      <a:alpha val="43137"/>
                    </a:srgbClr>
                  </a:outerShdw>
                </a:effectLst>
                <a:latin typeface="Nirmala UI" panose="020B0502040204020203" pitchFamily="34" charset="0"/>
                <a:cs typeface="Nirmala UI" panose="020B0502040204020203" pitchFamily="34" charset="0"/>
              </a:rPr>
              <a:t>Interior &amp; Exterior Finishing Works</a:t>
            </a:r>
            <a:endParaRPr lang="en-US" b="1"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p:txBody>
      </p:sp>
      <p:cxnSp>
        <p:nvCxnSpPr>
          <p:cNvPr id="2" name="Straight Connector 1">
            <a:extLst>
              <a:ext uri="{FF2B5EF4-FFF2-40B4-BE49-F238E27FC236}">
                <a16:creationId xmlns:a16="http://schemas.microsoft.com/office/drawing/2014/main" id="{05586EFC-F993-B8AC-A64E-EC5A32385C1B}"/>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068C87FD-063D-C9D2-89BB-959ACDBD05F8}"/>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B)  Contracting</a:t>
            </a:r>
            <a:r>
              <a:rPr lang="en-US" sz="2800" b="1" dirty="0">
                <a:solidFill>
                  <a:srgbClr val="F6A816"/>
                </a:solidFill>
                <a:latin typeface="Arial Nova Cond" panose="020B0506020202020204" pitchFamily="34" charset="0"/>
              </a:rPr>
              <a:t> </a:t>
            </a:r>
          </a:p>
        </p:txBody>
      </p:sp>
      <p:sp>
        <p:nvSpPr>
          <p:cNvPr id="8" name="TextBox 7">
            <a:extLst>
              <a:ext uri="{FF2B5EF4-FFF2-40B4-BE49-F238E27FC236}">
                <a16:creationId xmlns:a16="http://schemas.microsoft.com/office/drawing/2014/main" id="{7E0004B3-FDA6-96F4-8DA9-2413DFA047F6}"/>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cxnSp>
        <p:nvCxnSpPr>
          <p:cNvPr id="12" name="Straight Connector 11">
            <a:extLst>
              <a:ext uri="{FF2B5EF4-FFF2-40B4-BE49-F238E27FC236}">
                <a16:creationId xmlns:a16="http://schemas.microsoft.com/office/drawing/2014/main" id="{318BD17C-4581-5AAA-9E1D-98278EB13280}"/>
              </a:ext>
            </a:extLst>
          </p:cNvPr>
          <p:cNvCxnSpPr/>
          <p:nvPr/>
        </p:nvCxnSpPr>
        <p:spPr>
          <a:xfrm>
            <a:off x="924227" y="1412537"/>
            <a:ext cx="0" cy="5303520"/>
          </a:xfrm>
          <a:prstGeom prst="line">
            <a:avLst/>
          </a:prstGeom>
          <a:ln>
            <a:solidFill>
              <a:srgbClr val="F6A816"/>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79683E-9CD8-BC69-88EB-109B6FA19280}"/>
              </a:ext>
            </a:extLst>
          </p:cNvPr>
          <p:cNvSpPr txBox="1"/>
          <p:nvPr/>
        </p:nvSpPr>
        <p:spPr>
          <a:xfrm>
            <a:off x="110185" y="4284725"/>
            <a:ext cx="5920632" cy="2554545"/>
          </a:xfrm>
          <a:prstGeom prst="rect">
            <a:avLst/>
          </a:prstGeom>
          <a:noFill/>
        </p:spPr>
        <p:txBody>
          <a:bodyPr wrap="square">
            <a:spAutoFit/>
          </a:bodyPr>
          <a:lstStyle/>
          <a:p>
            <a:r>
              <a:rPr lang="en-US" sz="8000" b="1" dirty="0">
                <a:solidFill>
                  <a:schemeClr val="bg1"/>
                </a:solidFill>
                <a:latin typeface="Arial Nova Cond" panose="020B0506020202020204" pitchFamily="34" charset="0"/>
              </a:rPr>
              <a:t>Contracting</a:t>
            </a:r>
          </a:p>
          <a:p>
            <a:r>
              <a:rPr lang="en-US" sz="8000" b="1" dirty="0">
                <a:solidFill>
                  <a:schemeClr val="bg1"/>
                </a:solidFill>
                <a:latin typeface="Arial Nova Cond" panose="020B0506020202020204" pitchFamily="34" charset="0"/>
              </a:rPr>
              <a:t>Sector</a:t>
            </a:r>
          </a:p>
        </p:txBody>
      </p:sp>
    </p:spTree>
    <p:extLst>
      <p:ext uri="{BB962C8B-B14F-4D97-AF65-F5344CB8AC3E}">
        <p14:creationId xmlns:p14="http://schemas.microsoft.com/office/powerpoint/2010/main" val="2132907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DA74988-BB45-EAEA-1611-019C1C6283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cxnSp>
        <p:nvCxnSpPr>
          <p:cNvPr id="2" name="Straight Connector 1">
            <a:extLst>
              <a:ext uri="{FF2B5EF4-FFF2-40B4-BE49-F238E27FC236}">
                <a16:creationId xmlns:a16="http://schemas.microsoft.com/office/drawing/2014/main" id="{AC4AE2CC-5167-4068-D1F8-FE586B55EDA2}"/>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17D868C-1B72-71A4-BED5-0E3122DB7DD1}"/>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B)  Contracting</a:t>
            </a:r>
            <a:r>
              <a:rPr lang="en-US" sz="2800" b="1" dirty="0">
                <a:solidFill>
                  <a:srgbClr val="F6A816"/>
                </a:solidFill>
                <a:latin typeface="Arial Nova Cond" panose="020B0506020202020204" pitchFamily="34" charset="0"/>
              </a:rPr>
              <a:t> </a:t>
            </a:r>
          </a:p>
        </p:txBody>
      </p:sp>
      <p:sp>
        <p:nvSpPr>
          <p:cNvPr id="4" name="TextBox 3">
            <a:extLst>
              <a:ext uri="{FF2B5EF4-FFF2-40B4-BE49-F238E27FC236}">
                <a16:creationId xmlns:a16="http://schemas.microsoft.com/office/drawing/2014/main" id="{DBA7DF5A-682D-636F-ABAB-6D6E9356E704}"/>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cxnSp>
        <p:nvCxnSpPr>
          <p:cNvPr id="5" name="Straight Connector 4">
            <a:extLst>
              <a:ext uri="{FF2B5EF4-FFF2-40B4-BE49-F238E27FC236}">
                <a16:creationId xmlns:a16="http://schemas.microsoft.com/office/drawing/2014/main" id="{1A1B1394-4710-45DF-4752-A5EEF7AD56D9}"/>
              </a:ext>
            </a:extLst>
          </p:cNvPr>
          <p:cNvCxnSpPr/>
          <p:nvPr/>
        </p:nvCxnSpPr>
        <p:spPr>
          <a:xfrm>
            <a:off x="924227" y="1412537"/>
            <a:ext cx="0" cy="5394960"/>
          </a:xfrm>
          <a:prstGeom prst="line">
            <a:avLst/>
          </a:prstGeom>
          <a:ln>
            <a:solidFill>
              <a:srgbClr val="F6A81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5D3D7D-C9F9-B3D3-879F-5D4B07CC87C9}"/>
              </a:ext>
            </a:extLst>
          </p:cNvPr>
          <p:cNvSpPr txBox="1"/>
          <p:nvPr/>
        </p:nvSpPr>
        <p:spPr>
          <a:xfrm rot="5400000">
            <a:off x="2798826" y="430715"/>
            <a:ext cx="441211" cy="5486400"/>
          </a:xfrm>
          <a:prstGeom prst="rect">
            <a:avLst/>
          </a:prstGeom>
          <a:gradFill>
            <a:gsLst>
              <a:gs pos="0">
                <a:srgbClr val="FF9900"/>
              </a:gs>
              <a:gs pos="97000">
                <a:srgbClr val="000000"/>
              </a:gs>
            </a:gsLst>
            <a:path path="circle">
              <a:fillToRect l="50000" t="50000" r="50000" b="50000"/>
            </a:path>
          </a:gradFill>
        </p:spPr>
        <p:txBody>
          <a:bodyPr vert="vert270" wrap="square" rtlCol="0" anchor="ctr">
            <a:spAutoFit/>
          </a:bodyPr>
          <a:lstStyle>
            <a:defPPr>
              <a:defRPr lang="en-US"/>
            </a:defPPr>
            <a:lvl1pPr algn="ctr">
              <a:lnSpc>
                <a:spcPct val="150000"/>
              </a:lnSpc>
              <a:defRPr kern="1500">
                <a:solidFill>
                  <a:schemeClr val="bg1"/>
                </a:solidFill>
                <a:latin typeface="Calibri" panose="020F0502020204030204" pitchFamily="34" charset="0"/>
                <a:cs typeface="Calibri" panose="020F0502020204030204" pitchFamily="34" charset="0"/>
              </a:defRPr>
            </a:lvl1pPr>
          </a:lstStyle>
          <a:p>
            <a:pPr>
              <a:lnSpc>
                <a:spcPct val="100000"/>
              </a:lnSpc>
            </a:pPr>
            <a:r>
              <a:rPr lang="en-US" sz="1667" b="1" dirty="0"/>
              <a:t>Electricity Systems Works</a:t>
            </a:r>
          </a:p>
        </p:txBody>
      </p:sp>
      <p:sp>
        <p:nvSpPr>
          <p:cNvPr id="7" name="TextBox 6">
            <a:extLst>
              <a:ext uri="{FF2B5EF4-FFF2-40B4-BE49-F238E27FC236}">
                <a16:creationId xmlns:a16="http://schemas.microsoft.com/office/drawing/2014/main" id="{9FA3E9F8-E11F-CF0C-4928-CD52F721BD65}"/>
              </a:ext>
            </a:extLst>
          </p:cNvPr>
          <p:cNvSpPr txBox="1"/>
          <p:nvPr/>
        </p:nvSpPr>
        <p:spPr>
          <a:xfrm rot="5400000">
            <a:off x="3275074" y="1247159"/>
            <a:ext cx="441211" cy="6400790"/>
          </a:xfrm>
          <a:prstGeom prst="rect">
            <a:avLst/>
          </a:prstGeom>
          <a:gradFill>
            <a:gsLst>
              <a:gs pos="0">
                <a:srgbClr val="00B050"/>
              </a:gs>
              <a:gs pos="97000">
                <a:srgbClr val="000000"/>
              </a:gs>
            </a:gsLst>
            <a:path path="circle">
              <a:fillToRect l="50000" t="50000" r="50000" b="50000"/>
            </a:path>
          </a:gradFill>
        </p:spPr>
        <p:txBody>
          <a:bodyPr vert="vert270" wrap="square" rtlCol="0" anchor="ctr">
            <a:spAutoFit/>
          </a:bodyPr>
          <a:lstStyle>
            <a:defPPr>
              <a:defRPr lang="en-US"/>
            </a:defPPr>
            <a:lvl1pPr algn="ctr">
              <a:lnSpc>
                <a:spcPct val="150000"/>
              </a:lnSpc>
              <a:defRPr kern="1500">
                <a:solidFill>
                  <a:schemeClr val="bg1"/>
                </a:solidFill>
                <a:latin typeface="Calibri" panose="020F0502020204030204" pitchFamily="34" charset="0"/>
                <a:cs typeface="Calibri" panose="020F0502020204030204" pitchFamily="34" charset="0"/>
              </a:defRPr>
            </a:lvl1pPr>
          </a:lstStyle>
          <a:p>
            <a:pPr>
              <a:lnSpc>
                <a:spcPct val="100000"/>
              </a:lnSpc>
            </a:pPr>
            <a:r>
              <a:rPr lang="en-US" sz="1667" b="1" dirty="0"/>
              <a:t>Painting Systems Works</a:t>
            </a:r>
          </a:p>
        </p:txBody>
      </p:sp>
      <p:sp>
        <p:nvSpPr>
          <p:cNvPr id="8" name="TextBox 7">
            <a:extLst>
              <a:ext uri="{FF2B5EF4-FFF2-40B4-BE49-F238E27FC236}">
                <a16:creationId xmlns:a16="http://schemas.microsoft.com/office/drawing/2014/main" id="{6B65E266-03CD-8CFA-218E-65D8911A02B8}"/>
              </a:ext>
            </a:extLst>
          </p:cNvPr>
          <p:cNvSpPr txBox="1"/>
          <p:nvPr/>
        </p:nvSpPr>
        <p:spPr>
          <a:xfrm rot="5400000">
            <a:off x="3684644" y="2106353"/>
            <a:ext cx="441211" cy="7315200"/>
          </a:xfrm>
          <a:prstGeom prst="rect">
            <a:avLst/>
          </a:prstGeom>
          <a:gradFill>
            <a:gsLst>
              <a:gs pos="0">
                <a:srgbClr val="FF0000"/>
              </a:gs>
              <a:gs pos="97000">
                <a:srgbClr val="000000"/>
              </a:gs>
            </a:gsLst>
            <a:path path="circle">
              <a:fillToRect l="50000" t="50000" r="50000" b="50000"/>
            </a:path>
          </a:gradFill>
        </p:spPr>
        <p:txBody>
          <a:bodyPr vert="vert270" wrap="square" rtlCol="0" anchor="ctr">
            <a:spAutoFit/>
          </a:bodyPr>
          <a:lstStyle/>
          <a:p>
            <a:pPr algn="ctr"/>
            <a:r>
              <a:rPr lang="en-US" sz="1667" b="1" kern="1500" dirty="0">
                <a:solidFill>
                  <a:schemeClr val="bg1"/>
                </a:solidFill>
                <a:latin typeface="Calibri" panose="020F0502020204030204" pitchFamily="34" charset="0"/>
                <a:cs typeface="Calibri" panose="020F0502020204030204" pitchFamily="34" charset="0"/>
              </a:rPr>
              <a:t>Carpentry Works</a:t>
            </a:r>
          </a:p>
        </p:txBody>
      </p:sp>
      <p:sp>
        <p:nvSpPr>
          <p:cNvPr id="9" name="TextBox 8">
            <a:extLst>
              <a:ext uri="{FF2B5EF4-FFF2-40B4-BE49-F238E27FC236}">
                <a16:creationId xmlns:a16="http://schemas.microsoft.com/office/drawing/2014/main" id="{29D0EBCB-EDC3-A118-EC77-587D49D1292A}"/>
              </a:ext>
            </a:extLst>
          </p:cNvPr>
          <p:cNvSpPr txBox="1"/>
          <p:nvPr/>
        </p:nvSpPr>
        <p:spPr>
          <a:xfrm rot="5400000">
            <a:off x="2575826" y="26282"/>
            <a:ext cx="441211" cy="5029200"/>
          </a:xfrm>
          <a:prstGeom prst="rect">
            <a:avLst/>
          </a:prstGeom>
          <a:gradFill>
            <a:gsLst>
              <a:gs pos="0">
                <a:srgbClr val="041EA5"/>
              </a:gs>
              <a:gs pos="97000">
                <a:srgbClr val="000000"/>
              </a:gs>
            </a:gsLst>
            <a:path path="circle">
              <a:fillToRect l="50000" t="50000" r="50000" b="50000"/>
            </a:path>
          </a:gradFill>
        </p:spPr>
        <p:txBody>
          <a:bodyPr vert="vert270" wrap="square" rtlCol="0" anchor="ctr">
            <a:spAutoFit/>
          </a:bodyPr>
          <a:lstStyle/>
          <a:p>
            <a:pPr algn="ctr"/>
            <a:r>
              <a:rPr lang="en-US" sz="1667" b="1" kern="1500" dirty="0">
                <a:solidFill>
                  <a:schemeClr val="bg1"/>
                </a:solidFill>
                <a:latin typeface="Calibri" panose="020F0502020204030204" pitchFamily="34" charset="0"/>
                <a:cs typeface="Calibri" panose="020F0502020204030204" pitchFamily="34" charset="0"/>
              </a:rPr>
              <a:t>Air Condition Systems Works</a:t>
            </a:r>
          </a:p>
        </p:txBody>
      </p:sp>
      <p:sp>
        <p:nvSpPr>
          <p:cNvPr id="22" name="TextBox 21">
            <a:extLst>
              <a:ext uri="{FF2B5EF4-FFF2-40B4-BE49-F238E27FC236}">
                <a16:creationId xmlns:a16="http://schemas.microsoft.com/office/drawing/2014/main" id="{75336FFD-1D62-A894-B9B3-5E77F7DC25A9}"/>
              </a:ext>
            </a:extLst>
          </p:cNvPr>
          <p:cNvSpPr txBox="1"/>
          <p:nvPr/>
        </p:nvSpPr>
        <p:spPr>
          <a:xfrm rot="5400000">
            <a:off x="3008376" y="851313"/>
            <a:ext cx="441211" cy="5943600"/>
          </a:xfrm>
          <a:prstGeom prst="rect">
            <a:avLst/>
          </a:prstGeom>
          <a:gradFill>
            <a:gsLst>
              <a:gs pos="0">
                <a:srgbClr val="C93309"/>
              </a:gs>
              <a:gs pos="97000">
                <a:srgbClr val="000000"/>
              </a:gs>
            </a:gsLst>
            <a:path path="circle">
              <a:fillToRect l="50000" t="50000" r="50000" b="50000"/>
            </a:path>
          </a:gradFill>
        </p:spPr>
        <p:txBody>
          <a:bodyPr vert="vert270" wrap="square" rtlCol="0" anchor="ctr">
            <a:spAutoFit/>
          </a:bodyPr>
          <a:lstStyle/>
          <a:p>
            <a:pPr algn="ctr"/>
            <a:r>
              <a:rPr lang="en-US" sz="1667" b="1" kern="1500" dirty="0">
                <a:solidFill>
                  <a:schemeClr val="bg1"/>
                </a:solidFill>
                <a:latin typeface="Calibri" panose="020F0502020204030204" pitchFamily="34" charset="0"/>
                <a:cs typeface="Calibri" panose="020F0502020204030204" pitchFamily="34" charset="0"/>
              </a:rPr>
              <a:t>Plumbing Systems Works</a:t>
            </a:r>
          </a:p>
        </p:txBody>
      </p:sp>
      <p:sp>
        <p:nvSpPr>
          <p:cNvPr id="23" name="TextBox 22">
            <a:extLst>
              <a:ext uri="{FF2B5EF4-FFF2-40B4-BE49-F238E27FC236}">
                <a16:creationId xmlns:a16="http://schemas.microsoft.com/office/drawing/2014/main" id="{4A088C62-464A-6D1D-EDEF-8E3C7C6B948A}"/>
              </a:ext>
            </a:extLst>
          </p:cNvPr>
          <p:cNvSpPr txBox="1"/>
          <p:nvPr/>
        </p:nvSpPr>
        <p:spPr>
          <a:xfrm rot="5400000">
            <a:off x="3465569" y="1665550"/>
            <a:ext cx="441211" cy="6858000"/>
          </a:xfrm>
          <a:prstGeom prst="rect">
            <a:avLst/>
          </a:prstGeom>
          <a:gradFill>
            <a:gsLst>
              <a:gs pos="0">
                <a:srgbClr val="00B0F0"/>
              </a:gs>
              <a:gs pos="97000">
                <a:srgbClr val="000000"/>
              </a:gs>
            </a:gsLst>
            <a:path path="circle">
              <a:fillToRect l="50000" t="50000" r="50000" b="50000"/>
            </a:path>
          </a:gradFill>
        </p:spPr>
        <p:txBody>
          <a:bodyPr vert="vert270" wrap="square" rtlCol="0" anchor="ctr">
            <a:spAutoFit/>
          </a:bodyPr>
          <a:lstStyle>
            <a:defPPr>
              <a:defRPr lang="en-US"/>
            </a:defPPr>
            <a:lvl1pPr algn="ctr">
              <a:lnSpc>
                <a:spcPct val="150000"/>
              </a:lnSpc>
              <a:defRPr kern="1500">
                <a:solidFill>
                  <a:schemeClr val="bg1"/>
                </a:solidFill>
                <a:latin typeface="Calibri" panose="020F0502020204030204" pitchFamily="34" charset="0"/>
                <a:cs typeface="Calibri" panose="020F0502020204030204" pitchFamily="34" charset="0"/>
              </a:defRPr>
            </a:lvl1pPr>
          </a:lstStyle>
          <a:p>
            <a:pPr>
              <a:lnSpc>
                <a:spcPct val="100000"/>
              </a:lnSpc>
            </a:pPr>
            <a:r>
              <a:rPr lang="en-US" sz="1667" b="1" dirty="0"/>
              <a:t>Swimming pool Works</a:t>
            </a:r>
          </a:p>
        </p:txBody>
      </p:sp>
    </p:spTree>
    <p:extLst>
      <p:ext uri="{BB962C8B-B14F-4D97-AF65-F5344CB8AC3E}">
        <p14:creationId xmlns:p14="http://schemas.microsoft.com/office/powerpoint/2010/main" val="404619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244D776-5EB8-2E2F-6290-40B449F1F698}"/>
              </a:ext>
            </a:extLst>
          </p:cNvPr>
          <p:cNvSpPr/>
          <p:nvPr/>
        </p:nvSpPr>
        <p:spPr>
          <a:xfrm>
            <a:off x="298365" y="1579682"/>
            <a:ext cx="5718491" cy="2308324"/>
          </a:xfrm>
          <a:prstGeom prst="rect">
            <a:avLst/>
          </a:prstGeom>
          <a:noFill/>
        </p:spPr>
        <p:txBody>
          <a:bodyPr wrap="square">
            <a:spAutoFit/>
          </a:bodyPr>
          <a:lstStyle/>
          <a:p>
            <a:r>
              <a:rPr lang="en-US" sz="1600" dirty="0">
                <a:solidFill>
                  <a:schemeClr val="bg1"/>
                </a:solidFill>
                <a:latin typeface="Arial Nova Cond" panose="020B0506020202020204"/>
                <a:cs typeface="Calibri" panose="020F0502020204030204" pitchFamily="34" charset="0"/>
              </a:rPr>
              <a:t>We are a trusted provider of HVAC maintenance, servicing, &amp; repairs along with air conditioning unit repairs &amp; services. So, whatever you need to feel cool and comfortable in your favorite place, we’ve got you covered. </a:t>
            </a:r>
          </a:p>
          <a:p>
            <a:r>
              <a:rPr lang="en-US" sz="1600" dirty="0">
                <a:solidFill>
                  <a:schemeClr val="bg1"/>
                </a:solidFill>
                <a:latin typeface="Arial Nova Cond" panose="020B0506020202020204"/>
                <a:cs typeface="Calibri" panose="020F0502020204030204" pitchFamily="34" charset="0"/>
              </a:rPr>
              <a:t>Direct Co specializes in high-quality air conditioning &amp; heating installations. You can depend on our team to deliver a completely honest AC repair or replacement . </a:t>
            </a:r>
          </a:p>
          <a:p>
            <a:r>
              <a:rPr lang="en-US" sz="1600" dirty="0">
                <a:solidFill>
                  <a:schemeClr val="bg1"/>
                </a:solidFill>
                <a:latin typeface="Arial Nova Cond" panose="020B0506020202020204"/>
                <a:cs typeface="Calibri" panose="020F0502020204030204" pitchFamily="34" charset="0"/>
              </a:rPr>
              <a:t>Our AC service is rated as one of the finest in the region, &amp; all work is covered by a full warranty</a:t>
            </a:r>
          </a:p>
        </p:txBody>
      </p:sp>
      <p:sp>
        <p:nvSpPr>
          <p:cNvPr id="5" name="Rectangle 4">
            <a:extLst>
              <a:ext uri="{FF2B5EF4-FFF2-40B4-BE49-F238E27FC236}">
                <a16:creationId xmlns:a16="http://schemas.microsoft.com/office/drawing/2014/main" id="{E40BFC30-311B-C8B8-034B-AF821ACD86C4}"/>
              </a:ext>
            </a:extLst>
          </p:cNvPr>
          <p:cNvSpPr/>
          <p:nvPr/>
        </p:nvSpPr>
        <p:spPr>
          <a:xfrm>
            <a:off x="9074584" y="1436813"/>
            <a:ext cx="2819051" cy="3508653"/>
          </a:xfrm>
          <a:prstGeom prst="rect">
            <a:avLst/>
          </a:prstGeom>
        </p:spPr>
        <p:txBody>
          <a:bodyPr wrap="square">
            <a:spAutoFit/>
          </a:bodyPr>
          <a:lstStyle/>
          <a:p>
            <a:r>
              <a:rPr lang="en-US" sz="2000" b="1" i="1" dirty="0">
                <a:solidFill>
                  <a:schemeClr val="bg1"/>
                </a:solidFill>
                <a:latin typeface="Arial Nova Cond" panose="020B0506020202020204"/>
              </a:rPr>
              <a:t>Providing a Varied Selection of AC Products</a:t>
            </a:r>
          </a:p>
          <a:p>
            <a:r>
              <a:rPr lang="en-US" sz="1400" dirty="0">
                <a:solidFill>
                  <a:schemeClr val="bg1"/>
                </a:solidFill>
                <a:latin typeface="Arial Nova Cond" panose="020B0506020202020204"/>
                <a:cs typeface="Calibri" panose="020F0502020204030204" pitchFamily="34" charset="0"/>
              </a:rPr>
              <a:t>We offer a varied selection of brands and models, with everything from </a:t>
            </a:r>
            <a:r>
              <a:rPr lang="en-US" sz="1400" dirty="0" err="1">
                <a:solidFill>
                  <a:schemeClr val="bg1"/>
                </a:solidFill>
                <a:latin typeface="Arial Nova Cond" panose="020B0506020202020204"/>
                <a:cs typeface="Calibri" panose="020F0502020204030204" pitchFamily="34" charset="0"/>
              </a:rPr>
              <a:t>Dierct</a:t>
            </a:r>
            <a:r>
              <a:rPr lang="en-US" sz="1400" dirty="0">
                <a:solidFill>
                  <a:schemeClr val="bg1"/>
                </a:solidFill>
                <a:latin typeface="Arial Nova Cond" panose="020B0506020202020204"/>
                <a:cs typeface="Calibri" panose="020F0502020204030204" pitchFamily="34" charset="0"/>
              </a:rPr>
              <a:t> to Carrier, Trane , local brands and more up for grabs. </a:t>
            </a:r>
          </a:p>
          <a:p>
            <a:r>
              <a:rPr lang="en-US" sz="1400" dirty="0">
                <a:solidFill>
                  <a:schemeClr val="bg1"/>
                </a:solidFill>
                <a:latin typeface="Arial Nova Cond" panose="020B0506020202020204"/>
                <a:cs typeface="Calibri" panose="020F0502020204030204" pitchFamily="34" charset="0"/>
              </a:rPr>
              <a:t>This is possible thanks to close connections with many of the major HVAC and AC brands operating in the States. </a:t>
            </a:r>
          </a:p>
          <a:p>
            <a:r>
              <a:rPr lang="en-US" sz="1400" dirty="0">
                <a:solidFill>
                  <a:schemeClr val="bg1"/>
                </a:solidFill>
                <a:latin typeface="Arial Nova Cond" panose="020B0506020202020204"/>
                <a:cs typeface="Calibri" panose="020F0502020204030204" pitchFamily="34" charset="0"/>
              </a:rPr>
              <a:t>Our technicians are fully trained and qualified to fit a wide variety of makes and models. Head over to our Brands page  to see a full list of affiliated manufacturers</a:t>
            </a:r>
          </a:p>
        </p:txBody>
      </p:sp>
      <p:pic>
        <p:nvPicPr>
          <p:cNvPr id="13" name="Picture 12">
            <a:extLst>
              <a:ext uri="{FF2B5EF4-FFF2-40B4-BE49-F238E27FC236}">
                <a16:creationId xmlns:a16="http://schemas.microsoft.com/office/drawing/2014/main" id="{26ECBF94-8E50-4974-E085-6C227082E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24" y="4238563"/>
            <a:ext cx="2488161" cy="1828800"/>
          </a:xfrm>
          <a:prstGeom prst="rect">
            <a:avLst/>
          </a:prstGeom>
        </p:spPr>
      </p:pic>
      <p:pic>
        <p:nvPicPr>
          <p:cNvPr id="14" name="Picture 13">
            <a:extLst>
              <a:ext uri="{FF2B5EF4-FFF2-40B4-BE49-F238E27FC236}">
                <a16:creationId xmlns:a16="http://schemas.microsoft.com/office/drawing/2014/main" id="{E2CBBF60-29BC-C096-F4F9-DBF06F9662A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252924" y="1579682"/>
            <a:ext cx="2743200" cy="1828800"/>
          </a:xfrm>
          <a:prstGeom prst="rect">
            <a:avLst/>
          </a:prstGeom>
        </p:spPr>
      </p:pic>
      <p:pic>
        <p:nvPicPr>
          <p:cNvPr id="15" name="Picture 14">
            <a:extLst>
              <a:ext uri="{FF2B5EF4-FFF2-40B4-BE49-F238E27FC236}">
                <a16:creationId xmlns:a16="http://schemas.microsoft.com/office/drawing/2014/main" id="{EEAA3841-59DA-EF7B-DB21-8100AA8009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554" y="4238563"/>
            <a:ext cx="2488160" cy="1828800"/>
          </a:xfrm>
          <a:prstGeom prst="rect">
            <a:avLst/>
          </a:prstGeom>
        </p:spPr>
      </p:pic>
      <p:pic>
        <p:nvPicPr>
          <p:cNvPr id="16" name="Picture 15">
            <a:extLst>
              <a:ext uri="{FF2B5EF4-FFF2-40B4-BE49-F238E27FC236}">
                <a16:creationId xmlns:a16="http://schemas.microsoft.com/office/drawing/2014/main" id="{5BDA391B-6AF2-B64B-2195-441077D138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2924" y="3528809"/>
            <a:ext cx="2743201" cy="1828800"/>
          </a:xfrm>
          <a:prstGeom prst="rect">
            <a:avLst/>
          </a:prstGeom>
        </p:spPr>
      </p:pic>
      <p:cxnSp>
        <p:nvCxnSpPr>
          <p:cNvPr id="2" name="Straight Connector 1">
            <a:extLst>
              <a:ext uri="{FF2B5EF4-FFF2-40B4-BE49-F238E27FC236}">
                <a16:creationId xmlns:a16="http://schemas.microsoft.com/office/drawing/2014/main" id="{CEAFD91F-B812-74A7-2744-393B19C80024}"/>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A658504-4305-77AE-8EBC-634772E35B0A}"/>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B) </a:t>
            </a:r>
            <a:r>
              <a:rPr lang="en-US" sz="2400" b="1" dirty="0">
                <a:solidFill>
                  <a:schemeClr val="bg1"/>
                </a:solidFill>
                <a:latin typeface="Arial Nova Cond" panose="020B0506020202020204" pitchFamily="34" charset="0"/>
              </a:rPr>
              <a:t>Contracting</a:t>
            </a:r>
            <a:r>
              <a:rPr lang="en-US" sz="2800" b="1" dirty="0">
                <a:solidFill>
                  <a:srgbClr val="F6A816"/>
                </a:solidFill>
                <a:latin typeface="Arial Nova Cond" panose="020B0506020202020204" pitchFamily="34" charset="0"/>
              </a:rPr>
              <a:t> </a:t>
            </a:r>
          </a:p>
        </p:txBody>
      </p:sp>
      <p:sp>
        <p:nvSpPr>
          <p:cNvPr id="12" name="TextBox 11">
            <a:extLst>
              <a:ext uri="{FF2B5EF4-FFF2-40B4-BE49-F238E27FC236}">
                <a16:creationId xmlns:a16="http://schemas.microsoft.com/office/drawing/2014/main" id="{AD4B76FC-007E-ED5B-434A-3232ACD4158F}"/>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
        <p:nvSpPr>
          <p:cNvPr id="17" name="TextBox 16">
            <a:extLst>
              <a:ext uri="{FF2B5EF4-FFF2-40B4-BE49-F238E27FC236}">
                <a16:creationId xmlns:a16="http://schemas.microsoft.com/office/drawing/2014/main" id="{ADE90190-E611-F92A-0B0C-8D8199FDF6CA}"/>
              </a:ext>
            </a:extLst>
          </p:cNvPr>
          <p:cNvSpPr txBox="1"/>
          <p:nvPr/>
        </p:nvSpPr>
        <p:spPr>
          <a:xfrm>
            <a:off x="3354990" y="534737"/>
            <a:ext cx="3655446" cy="400110"/>
          </a:xfrm>
          <a:prstGeom prst="rect">
            <a:avLst/>
          </a:prstGeom>
          <a:noFill/>
        </p:spPr>
        <p:txBody>
          <a:bodyPr wrap="square">
            <a:spAutoFit/>
          </a:bodyPr>
          <a:lstStyle/>
          <a:p>
            <a:r>
              <a:rPr lang="en-US" sz="2000" b="1" dirty="0">
                <a:solidFill>
                  <a:schemeClr val="bg1"/>
                </a:solidFill>
                <a:latin typeface="Arial Nova Cond" panose="020B0506020202020204" pitchFamily="34" charset="0"/>
              </a:rPr>
              <a:t>// </a:t>
            </a:r>
            <a:r>
              <a:rPr lang="en-US" sz="2000" dirty="0">
                <a:solidFill>
                  <a:schemeClr val="bg1"/>
                </a:solidFill>
                <a:latin typeface="Arial Nova Cond" panose="020B0506020202020204" pitchFamily="34" charset="0"/>
              </a:rPr>
              <a:t>Air Condition Systems Works</a:t>
            </a:r>
          </a:p>
        </p:txBody>
      </p:sp>
    </p:spTree>
    <p:extLst>
      <p:ext uri="{BB962C8B-B14F-4D97-AF65-F5344CB8AC3E}">
        <p14:creationId xmlns:p14="http://schemas.microsoft.com/office/powerpoint/2010/main" val="3306418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CC921304-A9F3-70D7-14B5-F9A628F3984E}"/>
              </a:ext>
            </a:extLst>
          </p:cNvPr>
          <p:cNvSpPr/>
          <p:nvPr/>
        </p:nvSpPr>
        <p:spPr>
          <a:xfrm>
            <a:off x="362129" y="2058572"/>
            <a:ext cx="3109025" cy="2554545"/>
          </a:xfrm>
          <a:prstGeom prst="rect">
            <a:avLst/>
          </a:prstGeom>
          <a:noFill/>
        </p:spPr>
        <p:txBody>
          <a:bodyPr wrap="square">
            <a:spAutoFit/>
          </a:bodyPr>
          <a:lstStyle/>
          <a:p>
            <a:r>
              <a:rPr lang="en-US" sz="1600" dirty="0">
                <a:solidFill>
                  <a:schemeClr val="bg1"/>
                </a:solidFill>
                <a:latin typeface="Arial Nova Cond" panose="020B0506020202020204"/>
                <a:cs typeface="Calibri" panose="020F0502020204030204" pitchFamily="34" charset="0"/>
              </a:rPr>
              <a:t>We advise our customers to take great care in handling electrical wires and fittings and allow only professionals to deal with them.</a:t>
            </a:r>
          </a:p>
          <a:p>
            <a:r>
              <a:rPr lang="en-US" sz="1600" dirty="0">
                <a:solidFill>
                  <a:schemeClr val="bg1"/>
                </a:solidFill>
                <a:latin typeface="Arial Nova Cond" panose="020B0506020202020204"/>
                <a:cs typeface="Calibri" panose="020F0502020204030204" pitchFamily="34" charset="0"/>
              </a:rPr>
              <a:t>We can take care of all your electrical needs safely, including circuit breakers, defective wires, complete power outages, whether it is in homes, in administrative buildings, or even in factories</a:t>
            </a:r>
          </a:p>
        </p:txBody>
      </p:sp>
      <p:sp>
        <p:nvSpPr>
          <p:cNvPr id="8" name="Rectangle 7">
            <a:extLst>
              <a:ext uri="{FF2B5EF4-FFF2-40B4-BE49-F238E27FC236}">
                <a16:creationId xmlns:a16="http://schemas.microsoft.com/office/drawing/2014/main" id="{0A766EF6-923A-B09A-E60C-F2633406D8D4}"/>
              </a:ext>
            </a:extLst>
          </p:cNvPr>
          <p:cNvSpPr/>
          <p:nvPr/>
        </p:nvSpPr>
        <p:spPr>
          <a:xfrm>
            <a:off x="7696509" y="1477342"/>
            <a:ext cx="4414376" cy="2878352"/>
          </a:xfrm>
          <a:prstGeom prst="rect">
            <a:avLst/>
          </a:prstGeom>
        </p:spPr>
        <p:txBody>
          <a:bodyPr wrap="square">
            <a:spAutoFit/>
          </a:bodyPr>
          <a:lstStyle/>
          <a:p>
            <a:r>
              <a:rPr lang="en-US" sz="1852" b="1" dirty="0">
                <a:ln w="0"/>
                <a:solidFill>
                  <a:schemeClr val="bg1"/>
                </a:solidFill>
                <a:latin typeface="Arial Nova Cond" panose="020B0506020202020204"/>
                <a:cs typeface="Calibri" panose="020F0502020204030204" pitchFamily="34" charset="0"/>
              </a:rPr>
              <a:t>Providing a Varied Selection of AC Products</a:t>
            </a:r>
          </a:p>
          <a:p>
            <a:endParaRPr lang="en-US" sz="1852" b="1" i="1" dirty="0">
              <a:ln w="0"/>
              <a:solidFill>
                <a:schemeClr val="bg1"/>
              </a:solidFill>
              <a:effectLst>
                <a:outerShdw blurRad="38100" dist="38100" dir="2700000" algn="tl">
                  <a:srgbClr val="000000">
                    <a:alpha val="43137"/>
                  </a:srgbClr>
                </a:outerShdw>
              </a:effectLst>
              <a:latin typeface="Arial Nova Cond" panose="020B0506020202020204"/>
              <a:cs typeface="Calibri" panose="020F0502020204030204" pitchFamily="34" charset="0"/>
            </a:endParaRPr>
          </a:p>
          <a:p>
            <a:r>
              <a:rPr lang="en-US" sz="1600" b="1" dirty="0">
                <a:solidFill>
                  <a:schemeClr val="bg1"/>
                </a:solidFill>
                <a:latin typeface="Arial Nova Cond" panose="020B0506020202020204"/>
                <a:cs typeface="Calibri" panose="020F0502020204030204" pitchFamily="34" charset="0"/>
              </a:rPr>
              <a:t>DIERCT</a:t>
            </a:r>
            <a:r>
              <a:rPr lang="en-US" sz="1600" dirty="0">
                <a:solidFill>
                  <a:schemeClr val="bg1"/>
                </a:solidFill>
                <a:latin typeface="Arial Nova Cond" panose="020B0506020202020204"/>
                <a:cs typeface="Calibri" panose="020F0502020204030204" pitchFamily="34" charset="0"/>
              </a:rPr>
              <a:t> </a:t>
            </a:r>
            <a:r>
              <a:rPr lang="en-US" sz="1600" b="1" dirty="0">
                <a:solidFill>
                  <a:schemeClr val="bg1"/>
                </a:solidFill>
                <a:latin typeface="Arial Nova Cond" panose="020B0506020202020204"/>
                <a:cs typeface="Calibri" panose="020F0502020204030204" pitchFamily="34" charset="0"/>
              </a:rPr>
              <a:t>Co</a:t>
            </a:r>
            <a:r>
              <a:rPr lang="en-US" sz="1600" dirty="0">
                <a:solidFill>
                  <a:schemeClr val="bg1"/>
                </a:solidFill>
                <a:latin typeface="Arial Nova Cond" panose="020B0506020202020204"/>
                <a:cs typeface="Calibri" panose="020F0502020204030204" pitchFamily="34" charset="0"/>
              </a:rPr>
              <a:t> has delivered years of commercial and residential electrical services at a reasonable cost. Our residential, industrial, and commercial electricians, journeymen, and apprentices are up-to-date on all codes and can provide the best electrical services to your home or business. We work with contractors, developers, and homeowners to accommodate all electrical installation and maintenance services</a:t>
            </a:r>
          </a:p>
        </p:txBody>
      </p:sp>
      <p:pic>
        <p:nvPicPr>
          <p:cNvPr id="20" name="Picture 19">
            <a:extLst>
              <a:ext uri="{FF2B5EF4-FFF2-40B4-BE49-F238E27FC236}">
                <a16:creationId xmlns:a16="http://schemas.microsoft.com/office/drawing/2014/main" id="{FF604A03-4018-03E3-B1E6-EF9E7D110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473" y="5067317"/>
            <a:ext cx="2002733" cy="1238492"/>
          </a:xfrm>
          <a:prstGeom prst="rect">
            <a:avLst/>
          </a:prstGeom>
        </p:spPr>
      </p:pic>
      <p:pic>
        <p:nvPicPr>
          <p:cNvPr id="21" name="Picture 20">
            <a:extLst>
              <a:ext uri="{FF2B5EF4-FFF2-40B4-BE49-F238E27FC236}">
                <a16:creationId xmlns:a16="http://schemas.microsoft.com/office/drawing/2014/main" id="{28E02CEC-4A64-FCAE-5607-4F345E8D6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7196" y="5049361"/>
            <a:ext cx="2002733" cy="1238491"/>
          </a:xfrm>
          <a:prstGeom prst="rect">
            <a:avLst/>
          </a:prstGeom>
        </p:spPr>
      </p:pic>
      <p:pic>
        <p:nvPicPr>
          <p:cNvPr id="22" name="Picture 21">
            <a:extLst>
              <a:ext uri="{FF2B5EF4-FFF2-40B4-BE49-F238E27FC236}">
                <a16:creationId xmlns:a16="http://schemas.microsoft.com/office/drawing/2014/main" id="{D12C3B96-53D6-E573-0594-319353EE1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2269" y="2059920"/>
            <a:ext cx="3842657" cy="1981195"/>
          </a:xfrm>
          <a:prstGeom prst="rect">
            <a:avLst/>
          </a:prstGeom>
        </p:spPr>
      </p:pic>
      <p:sp>
        <p:nvSpPr>
          <p:cNvPr id="24" name="TextBox 23">
            <a:extLst>
              <a:ext uri="{FF2B5EF4-FFF2-40B4-BE49-F238E27FC236}">
                <a16:creationId xmlns:a16="http://schemas.microsoft.com/office/drawing/2014/main" id="{10D6B2D9-4BC0-209B-EE9D-399CA53D02DB}"/>
              </a:ext>
            </a:extLst>
          </p:cNvPr>
          <p:cNvSpPr txBox="1"/>
          <p:nvPr/>
        </p:nvSpPr>
        <p:spPr>
          <a:xfrm>
            <a:off x="7304765" y="5072374"/>
            <a:ext cx="5492908" cy="1200329"/>
          </a:xfrm>
          <a:prstGeom prst="rect">
            <a:avLst/>
          </a:prstGeom>
          <a:noFill/>
        </p:spPr>
        <p:txBody>
          <a:bodyPr wrap="square">
            <a:spAutoFit/>
          </a:bodyPr>
          <a:lstStyle/>
          <a:p>
            <a:pPr marL="342900" indent="-342900">
              <a:buFont typeface="Arial" panose="020B0604020202020204" pitchFamily="34" charset="0"/>
              <a:buChar char="•"/>
            </a:pPr>
            <a:r>
              <a:rPr lang="en-US" sz="2400" b="1" kern="1500" dirty="0">
                <a:solidFill>
                  <a:srgbClr val="F6A816"/>
                </a:solidFill>
                <a:latin typeface="Arial Nova Cond" panose="020B0506020202020204"/>
                <a:ea typeface="+mj-ea"/>
                <a:cs typeface="Calibri" panose="020F0502020204030204" pitchFamily="34" charset="0"/>
              </a:rPr>
              <a:t>Commercial</a:t>
            </a:r>
            <a:r>
              <a:rPr lang="en-US" sz="2400" b="1" kern="1500" dirty="0">
                <a:solidFill>
                  <a:schemeClr val="bg1"/>
                </a:solidFill>
                <a:latin typeface="Arial Nova Cond" panose="020B0506020202020204"/>
                <a:ea typeface="+mj-ea"/>
                <a:cs typeface="Calibri" panose="020F0502020204030204" pitchFamily="34" charset="0"/>
              </a:rPr>
              <a:t> Electrical Services</a:t>
            </a:r>
          </a:p>
          <a:p>
            <a:pPr marL="342900" indent="-342900">
              <a:buFont typeface="Arial" panose="020B0604020202020204" pitchFamily="34" charset="0"/>
              <a:buChar char="•"/>
            </a:pPr>
            <a:r>
              <a:rPr lang="en-US" sz="2400" b="1" kern="1500" dirty="0">
                <a:solidFill>
                  <a:srgbClr val="F6A816"/>
                </a:solidFill>
                <a:latin typeface="Arial Nova Cond" panose="020B0506020202020204"/>
                <a:ea typeface="+mj-ea"/>
                <a:cs typeface="Calibri" panose="020F0502020204030204" pitchFamily="34" charset="0"/>
              </a:rPr>
              <a:t>Residential</a:t>
            </a:r>
            <a:r>
              <a:rPr lang="en-US" sz="2400" b="1" kern="1500" dirty="0">
                <a:solidFill>
                  <a:schemeClr val="bg1"/>
                </a:solidFill>
                <a:latin typeface="Arial Nova Cond" panose="020B0506020202020204"/>
                <a:ea typeface="+mj-ea"/>
                <a:cs typeface="Calibri" panose="020F0502020204030204" pitchFamily="34" charset="0"/>
              </a:rPr>
              <a:t> Electrical Services</a:t>
            </a:r>
          </a:p>
          <a:p>
            <a:pPr marL="342900" indent="-342900">
              <a:buFont typeface="Arial" panose="020B0604020202020204" pitchFamily="34" charset="0"/>
              <a:buChar char="•"/>
            </a:pPr>
            <a:r>
              <a:rPr lang="en-US" sz="2400" b="1" kern="1500" dirty="0">
                <a:solidFill>
                  <a:srgbClr val="F6A816"/>
                </a:solidFill>
                <a:latin typeface="Arial Nova Cond" panose="020B0506020202020204"/>
                <a:ea typeface="+mj-ea"/>
                <a:cs typeface="Calibri" panose="020F0502020204030204" pitchFamily="34" charset="0"/>
              </a:rPr>
              <a:t>Industrial</a:t>
            </a:r>
            <a:r>
              <a:rPr lang="en-US" sz="2400" b="1" kern="1500" dirty="0">
                <a:solidFill>
                  <a:schemeClr val="bg1"/>
                </a:solidFill>
                <a:latin typeface="Arial Nova Cond" panose="020B0506020202020204"/>
                <a:ea typeface="+mj-ea"/>
                <a:cs typeface="Calibri" panose="020F0502020204030204" pitchFamily="34" charset="0"/>
              </a:rPr>
              <a:t> Electrical Services</a:t>
            </a:r>
          </a:p>
        </p:txBody>
      </p:sp>
      <p:cxnSp>
        <p:nvCxnSpPr>
          <p:cNvPr id="3" name="Straight Connector 2">
            <a:extLst>
              <a:ext uri="{FF2B5EF4-FFF2-40B4-BE49-F238E27FC236}">
                <a16:creationId xmlns:a16="http://schemas.microsoft.com/office/drawing/2014/main" id="{DA43CE61-9CE2-FA0D-5093-4B1779E9B3F9}"/>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601B62D-733F-D895-C233-E3272AAA47C5}"/>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B)  Contracting</a:t>
            </a:r>
            <a:r>
              <a:rPr lang="en-US" sz="2800" b="1" dirty="0">
                <a:solidFill>
                  <a:srgbClr val="F6A816"/>
                </a:solidFill>
                <a:latin typeface="Arial Nova Cond" panose="020B0506020202020204" pitchFamily="34" charset="0"/>
              </a:rPr>
              <a:t> </a:t>
            </a:r>
          </a:p>
        </p:txBody>
      </p:sp>
      <p:sp>
        <p:nvSpPr>
          <p:cNvPr id="12" name="TextBox 11">
            <a:extLst>
              <a:ext uri="{FF2B5EF4-FFF2-40B4-BE49-F238E27FC236}">
                <a16:creationId xmlns:a16="http://schemas.microsoft.com/office/drawing/2014/main" id="{19D58B20-CE9E-0F59-0BDC-9FF802EA4616}"/>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
        <p:nvSpPr>
          <p:cNvPr id="13" name="TextBox 12">
            <a:extLst>
              <a:ext uri="{FF2B5EF4-FFF2-40B4-BE49-F238E27FC236}">
                <a16:creationId xmlns:a16="http://schemas.microsoft.com/office/drawing/2014/main" id="{C3BA6596-5DB5-8176-CC53-D1DA281E5DBD}"/>
              </a:ext>
            </a:extLst>
          </p:cNvPr>
          <p:cNvSpPr txBox="1"/>
          <p:nvPr/>
        </p:nvSpPr>
        <p:spPr>
          <a:xfrm>
            <a:off x="3617422" y="516345"/>
            <a:ext cx="3088178" cy="400110"/>
          </a:xfrm>
          <a:prstGeom prst="rect">
            <a:avLst/>
          </a:prstGeom>
          <a:noFill/>
        </p:spPr>
        <p:txBody>
          <a:bodyPr wrap="square">
            <a:spAutoFit/>
          </a:bodyPr>
          <a:lstStyle/>
          <a:p>
            <a:r>
              <a:rPr lang="en-US" sz="2000" b="1" dirty="0">
                <a:solidFill>
                  <a:schemeClr val="bg1"/>
                </a:solidFill>
                <a:latin typeface="Arial Nova Cond" panose="020B0506020202020204" pitchFamily="34" charset="0"/>
              </a:rPr>
              <a:t>// </a:t>
            </a:r>
            <a:r>
              <a:rPr lang="en-US" sz="2000" dirty="0">
                <a:solidFill>
                  <a:schemeClr val="bg1"/>
                </a:solidFill>
                <a:latin typeface="Arial Nova Cond" panose="020B0506020202020204" pitchFamily="34" charset="0"/>
              </a:rPr>
              <a:t>Electricity Systems Works</a:t>
            </a:r>
          </a:p>
        </p:txBody>
      </p:sp>
      <p:pic>
        <p:nvPicPr>
          <p:cNvPr id="14" name="Picture 13">
            <a:extLst>
              <a:ext uri="{FF2B5EF4-FFF2-40B4-BE49-F238E27FC236}">
                <a16:creationId xmlns:a16="http://schemas.microsoft.com/office/drawing/2014/main" id="{0BA4A3F4-11E8-344C-12F2-25274F64B3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63" y="5049361"/>
            <a:ext cx="1839189" cy="1238491"/>
          </a:xfrm>
          <a:prstGeom prst="rect">
            <a:avLst/>
          </a:prstGeom>
        </p:spPr>
      </p:pic>
    </p:spTree>
    <p:extLst>
      <p:ext uri="{BB962C8B-B14F-4D97-AF65-F5344CB8AC3E}">
        <p14:creationId xmlns:p14="http://schemas.microsoft.com/office/powerpoint/2010/main" val="4203231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BEB2E858-5AE4-FFD9-5511-F64BC4931783}"/>
              </a:ext>
            </a:extLst>
          </p:cNvPr>
          <p:cNvSpPr/>
          <p:nvPr/>
        </p:nvSpPr>
        <p:spPr>
          <a:xfrm>
            <a:off x="86212" y="1500293"/>
            <a:ext cx="5753121" cy="1323439"/>
          </a:xfrm>
          <a:prstGeom prst="rect">
            <a:avLst/>
          </a:prstGeom>
          <a:noFill/>
        </p:spPr>
        <p:txBody>
          <a:bodyPr wrap="square">
            <a:spAutoFit/>
          </a:bodyPr>
          <a:lstStyle/>
          <a:p>
            <a:r>
              <a:rPr lang="en-US" sz="1600" dirty="0">
                <a:solidFill>
                  <a:schemeClr val="bg1"/>
                </a:solidFill>
                <a:latin typeface="Arial Nova Cond" panose="020B0506020202020204"/>
                <a:cs typeface="Calibri" panose="020F0502020204030204" pitchFamily="34" charset="0"/>
              </a:rPr>
              <a:t>We advise our customers to take great care in handling electrical wires and fittings and allow only professionals to deal with them.</a:t>
            </a:r>
          </a:p>
          <a:p>
            <a:r>
              <a:rPr lang="en-US" sz="1600" dirty="0">
                <a:solidFill>
                  <a:schemeClr val="bg1"/>
                </a:solidFill>
                <a:latin typeface="Arial Nova Cond" panose="020B0506020202020204"/>
                <a:cs typeface="Calibri" panose="020F0502020204030204" pitchFamily="34" charset="0"/>
              </a:rPr>
              <a:t>We can take care of all your electrical needs safely, including circuit breakers, defective wires, complete power outages, whether it is in homes, in administrative buildings, or even in factories</a:t>
            </a:r>
          </a:p>
        </p:txBody>
      </p:sp>
      <p:sp>
        <p:nvSpPr>
          <p:cNvPr id="12" name="Rectangle 11">
            <a:extLst>
              <a:ext uri="{FF2B5EF4-FFF2-40B4-BE49-F238E27FC236}">
                <a16:creationId xmlns:a16="http://schemas.microsoft.com/office/drawing/2014/main" id="{25426E48-5C51-A77F-79A6-95363C0D7373}"/>
              </a:ext>
            </a:extLst>
          </p:cNvPr>
          <p:cNvSpPr/>
          <p:nvPr/>
        </p:nvSpPr>
        <p:spPr>
          <a:xfrm>
            <a:off x="8263227" y="2579429"/>
            <a:ext cx="3699202" cy="1419812"/>
          </a:xfrm>
          <a:prstGeom prst="rect">
            <a:avLst/>
          </a:prstGeom>
        </p:spPr>
        <p:txBody>
          <a:bodyPr wrap="square">
            <a:spAutoFit/>
          </a:bodyPr>
          <a:lstStyle/>
          <a:p>
            <a:pPr marL="264605" indent="-264605">
              <a:lnSpc>
                <a:spcPct val="150000"/>
              </a:lnSpc>
              <a:buFont typeface="Arial" panose="020B0604020202020204" pitchFamily="34" charset="0"/>
              <a:buChar char="•"/>
            </a:pPr>
            <a:r>
              <a:rPr lang="en-US" sz="2000" b="1" i="1" dirty="0">
                <a:ln w="0"/>
                <a:solidFill>
                  <a:schemeClr val="bg1"/>
                </a:solidFill>
                <a:latin typeface="Arial Nova Cond" panose="020B0506020202020204"/>
                <a:cs typeface="Calibri" panose="020F0502020204030204" pitchFamily="34" charset="0"/>
              </a:rPr>
              <a:t>Experienced Professionals </a:t>
            </a:r>
          </a:p>
          <a:p>
            <a:pPr marL="264605" indent="-264605">
              <a:lnSpc>
                <a:spcPct val="150000"/>
              </a:lnSpc>
              <a:buFont typeface="Arial" panose="020B0604020202020204" pitchFamily="34" charset="0"/>
              <a:buChar char="•"/>
            </a:pPr>
            <a:r>
              <a:rPr lang="en-US" sz="2000" b="1" i="1" dirty="0">
                <a:ln w="0"/>
                <a:solidFill>
                  <a:schemeClr val="bg1"/>
                </a:solidFill>
                <a:latin typeface="Arial Nova Cond" panose="020B0506020202020204"/>
                <a:cs typeface="Calibri" panose="020F0502020204030204" pitchFamily="34" charset="0"/>
              </a:rPr>
              <a:t>Jobs Done Right The First Time </a:t>
            </a:r>
          </a:p>
          <a:p>
            <a:pPr marL="264605" indent="-264605">
              <a:lnSpc>
                <a:spcPct val="150000"/>
              </a:lnSpc>
              <a:buFont typeface="Arial" panose="020B0604020202020204" pitchFamily="34" charset="0"/>
              <a:buChar char="•"/>
            </a:pPr>
            <a:r>
              <a:rPr lang="en-US" sz="2000" b="1" i="1" dirty="0">
                <a:ln w="0"/>
                <a:solidFill>
                  <a:schemeClr val="bg1"/>
                </a:solidFill>
                <a:latin typeface="Arial Nova Cond" panose="020B0506020202020204"/>
                <a:cs typeface="Calibri" panose="020F0502020204030204" pitchFamily="34" charset="0"/>
              </a:rPr>
              <a:t>On-Time Service Providers</a:t>
            </a:r>
          </a:p>
        </p:txBody>
      </p:sp>
      <p:pic>
        <p:nvPicPr>
          <p:cNvPr id="13" name="Picture 12">
            <a:extLst>
              <a:ext uri="{FF2B5EF4-FFF2-40B4-BE49-F238E27FC236}">
                <a16:creationId xmlns:a16="http://schemas.microsoft.com/office/drawing/2014/main" id="{0026B2BE-0AC2-4551-28B9-F84EEDD23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06" y="2945905"/>
            <a:ext cx="2262507" cy="1506352"/>
          </a:xfrm>
          <a:prstGeom prst="rect">
            <a:avLst/>
          </a:prstGeom>
        </p:spPr>
      </p:pic>
      <p:pic>
        <p:nvPicPr>
          <p:cNvPr id="14" name="Picture 13">
            <a:extLst>
              <a:ext uri="{FF2B5EF4-FFF2-40B4-BE49-F238E27FC236}">
                <a16:creationId xmlns:a16="http://schemas.microsoft.com/office/drawing/2014/main" id="{2845AEDB-798D-C1A1-00B7-AA8DF64487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704" y="1456041"/>
            <a:ext cx="1943953" cy="1828800"/>
          </a:xfrm>
          <a:prstGeom prst="rect">
            <a:avLst/>
          </a:prstGeom>
        </p:spPr>
      </p:pic>
      <p:pic>
        <p:nvPicPr>
          <p:cNvPr id="15" name="Picture 14">
            <a:extLst>
              <a:ext uri="{FF2B5EF4-FFF2-40B4-BE49-F238E27FC236}">
                <a16:creationId xmlns:a16="http://schemas.microsoft.com/office/drawing/2014/main" id="{1E0438F5-345A-FC75-E124-FB62A51514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0620" y="3157618"/>
            <a:ext cx="2528199" cy="1683247"/>
          </a:xfrm>
          <a:prstGeom prst="rect">
            <a:avLst/>
          </a:prstGeom>
        </p:spPr>
      </p:pic>
      <p:pic>
        <p:nvPicPr>
          <p:cNvPr id="16" name="Picture 15">
            <a:extLst>
              <a:ext uri="{FF2B5EF4-FFF2-40B4-BE49-F238E27FC236}">
                <a16:creationId xmlns:a16="http://schemas.microsoft.com/office/drawing/2014/main" id="{314F4A16-E70A-013A-CE59-EFDB12EEDB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404866"/>
            <a:ext cx="1937657" cy="1828800"/>
          </a:xfrm>
          <a:prstGeom prst="rect">
            <a:avLst/>
          </a:prstGeom>
        </p:spPr>
      </p:pic>
      <p:sp>
        <p:nvSpPr>
          <p:cNvPr id="17" name="TextBox 16">
            <a:extLst>
              <a:ext uri="{FF2B5EF4-FFF2-40B4-BE49-F238E27FC236}">
                <a16:creationId xmlns:a16="http://schemas.microsoft.com/office/drawing/2014/main" id="{CF593C9B-230C-39D7-E02A-B6FF645C401D}"/>
              </a:ext>
            </a:extLst>
          </p:cNvPr>
          <p:cNvSpPr txBox="1"/>
          <p:nvPr/>
        </p:nvSpPr>
        <p:spPr>
          <a:xfrm>
            <a:off x="3964793" y="5373157"/>
            <a:ext cx="1354732" cy="128016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sp>
        <p:nvSpPr>
          <p:cNvPr id="23" name="TextBox 22">
            <a:extLst>
              <a:ext uri="{FF2B5EF4-FFF2-40B4-BE49-F238E27FC236}">
                <a16:creationId xmlns:a16="http://schemas.microsoft.com/office/drawing/2014/main" id="{9C2A07AF-AE40-A68D-C1CF-2C9CF50B3BD1}"/>
              </a:ext>
            </a:extLst>
          </p:cNvPr>
          <p:cNvSpPr txBox="1"/>
          <p:nvPr/>
        </p:nvSpPr>
        <p:spPr>
          <a:xfrm>
            <a:off x="5418634" y="5373157"/>
            <a:ext cx="1354732" cy="128016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sp>
        <p:nvSpPr>
          <p:cNvPr id="25" name="TextBox 24">
            <a:extLst>
              <a:ext uri="{FF2B5EF4-FFF2-40B4-BE49-F238E27FC236}">
                <a16:creationId xmlns:a16="http://schemas.microsoft.com/office/drawing/2014/main" id="{552A1908-381F-4A46-FA3A-443BC78D2C09}"/>
              </a:ext>
            </a:extLst>
          </p:cNvPr>
          <p:cNvSpPr txBox="1"/>
          <p:nvPr/>
        </p:nvSpPr>
        <p:spPr>
          <a:xfrm>
            <a:off x="8349485" y="5373157"/>
            <a:ext cx="1354732" cy="128016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sp>
        <p:nvSpPr>
          <p:cNvPr id="26" name="TextBox 25">
            <a:extLst>
              <a:ext uri="{FF2B5EF4-FFF2-40B4-BE49-F238E27FC236}">
                <a16:creationId xmlns:a16="http://schemas.microsoft.com/office/drawing/2014/main" id="{36842E87-F488-9BF0-6C2A-C3814FF0AA1C}"/>
              </a:ext>
            </a:extLst>
          </p:cNvPr>
          <p:cNvSpPr txBox="1"/>
          <p:nvPr/>
        </p:nvSpPr>
        <p:spPr>
          <a:xfrm>
            <a:off x="6887695" y="5373157"/>
            <a:ext cx="1354732" cy="128016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sp>
        <p:nvSpPr>
          <p:cNvPr id="27" name="TextBox 26">
            <a:extLst>
              <a:ext uri="{FF2B5EF4-FFF2-40B4-BE49-F238E27FC236}">
                <a16:creationId xmlns:a16="http://schemas.microsoft.com/office/drawing/2014/main" id="{2ECD5F2D-7210-E2F8-8400-B3460F7C613C}"/>
              </a:ext>
            </a:extLst>
          </p:cNvPr>
          <p:cNvSpPr txBox="1"/>
          <p:nvPr/>
        </p:nvSpPr>
        <p:spPr>
          <a:xfrm>
            <a:off x="2503003" y="5373157"/>
            <a:ext cx="1354732" cy="1280160"/>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cxnSp>
        <p:nvCxnSpPr>
          <p:cNvPr id="2" name="Straight Connector 1">
            <a:extLst>
              <a:ext uri="{FF2B5EF4-FFF2-40B4-BE49-F238E27FC236}">
                <a16:creationId xmlns:a16="http://schemas.microsoft.com/office/drawing/2014/main" id="{9834B345-D98D-2550-D2A8-882FACC9AB67}"/>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5E86EF1B-8EDE-5E08-5EF0-2000C400BCE7}"/>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B) Contracting</a:t>
            </a:r>
            <a:r>
              <a:rPr lang="en-US" sz="2800" b="1" dirty="0">
                <a:solidFill>
                  <a:srgbClr val="F6A816"/>
                </a:solidFill>
                <a:latin typeface="Arial Nova Cond" panose="020B0506020202020204" pitchFamily="34" charset="0"/>
              </a:rPr>
              <a:t> </a:t>
            </a:r>
          </a:p>
        </p:txBody>
      </p:sp>
      <p:sp>
        <p:nvSpPr>
          <p:cNvPr id="8" name="TextBox 7">
            <a:extLst>
              <a:ext uri="{FF2B5EF4-FFF2-40B4-BE49-F238E27FC236}">
                <a16:creationId xmlns:a16="http://schemas.microsoft.com/office/drawing/2014/main" id="{911ACF48-EAE7-94D1-D552-7B8912B873A6}"/>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
        <p:nvSpPr>
          <p:cNvPr id="19" name="TextBox 18">
            <a:extLst>
              <a:ext uri="{FF2B5EF4-FFF2-40B4-BE49-F238E27FC236}">
                <a16:creationId xmlns:a16="http://schemas.microsoft.com/office/drawing/2014/main" id="{1DD9BC05-6376-172E-14AF-C1DF75BE11E9}"/>
              </a:ext>
            </a:extLst>
          </p:cNvPr>
          <p:cNvSpPr txBox="1"/>
          <p:nvPr/>
        </p:nvSpPr>
        <p:spPr>
          <a:xfrm>
            <a:off x="3515821" y="537693"/>
            <a:ext cx="2986830" cy="400110"/>
          </a:xfrm>
          <a:prstGeom prst="rect">
            <a:avLst/>
          </a:prstGeom>
          <a:noFill/>
        </p:spPr>
        <p:txBody>
          <a:bodyPr wrap="square">
            <a:spAutoFit/>
          </a:bodyPr>
          <a:lstStyle/>
          <a:p>
            <a:r>
              <a:rPr lang="en-US" sz="2000" b="1" dirty="0">
                <a:solidFill>
                  <a:schemeClr val="bg1"/>
                </a:solidFill>
                <a:latin typeface="Arial Nova Cond" panose="020B0506020202020204" pitchFamily="34" charset="0"/>
              </a:rPr>
              <a:t>// </a:t>
            </a:r>
            <a:r>
              <a:rPr lang="en-US" sz="2000" dirty="0">
                <a:solidFill>
                  <a:schemeClr val="bg1"/>
                </a:solidFill>
                <a:latin typeface="Arial Nova Cond" panose="020B0506020202020204" pitchFamily="34" charset="0"/>
              </a:rPr>
              <a:t>Plumbing Systems Works</a:t>
            </a:r>
          </a:p>
        </p:txBody>
      </p:sp>
    </p:spTree>
    <p:extLst>
      <p:ext uri="{BB962C8B-B14F-4D97-AF65-F5344CB8AC3E}">
        <p14:creationId xmlns:p14="http://schemas.microsoft.com/office/powerpoint/2010/main" val="83785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9347609-6BA1-96AA-BB4E-D0AA3006DA0C}"/>
              </a:ext>
            </a:extLst>
          </p:cNvPr>
          <p:cNvSpPr/>
          <p:nvPr/>
        </p:nvSpPr>
        <p:spPr>
          <a:xfrm>
            <a:off x="370114" y="1493889"/>
            <a:ext cx="5573451" cy="1815882"/>
          </a:xfrm>
          <a:prstGeom prst="rect">
            <a:avLst/>
          </a:prstGeom>
          <a:noFill/>
        </p:spPr>
        <p:txBody>
          <a:bodyPr wrap="square">
            <a:spAutoFit/>
          </a:bodyPr>
          <a:lstStyle/>
          <a:p>
            <a:r>
              <a:rPr lang="en-US" sz="1600" dirty="0">
                <a:solidFill>
                  <a:schemeClr val="bg1"/>
                </a:solidFill>
                <a:latin typeface="Arial Nova Cond" panose="020B0506020202020204"/>
                <a:cs typeface="Calibri" panose="020F0502020204030204" pitchFamily="34" charset="0"/>
              </a:rPr>
              <a:t>We provide a variety of painting services to clients in your home, apartment or commercial property. We guarantee that our painting exceeds the standards of the paint industry. With SGES, you can feel confident that you are hiring the best in business. Our team of painters and home decorators is made up of highly skilled and highly experienced professionals who do a delicate and clean job to exceed customer expectations.</a:t>
            </a:r>
          </a:p>
        </p:txBody>
      </p:sp>
      <p:pic>
        <p:nvPicPr>
          <p:cNvPr id="3" name="Picture 2">
            <a:extLst>
              <a:ext uri="{FF2B5EF4-FFF2-40B4-BE49-F238E27FC236}">
                <a16:creationId xmlns:a16="http://schemas.microsoft.com/office/drawing/2014/main" id="{42C80FC5-4467-7760-A9F0-A42430530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17" y="3425540"/>
            <a:ext cx="2493251" cy="1662167"/>
          </a:xfrm>
          <a:prstGeom prst="rect">
            <a:avLst/>
          </a:prstGeom>
        </p:spPr>
      </p:pic>
      <p:pic>
        <p:nvPicPr>
          <p:cNvPr id="8" name="Picture 7">
            <a:extLst>
              <a:ext uri="{FF2B5EF4-FFF2-40B4-BE49-F238E27FC236}">
                <a16:creationId xmlns:a16="http://schemas.microsoft.com/office/drawing/2014/main" id="{1B74DCC3-33F3-BBCD-C52D-DFAC58A93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3679" y="1530271"/>
            <a:ext cx="2743200" cy="1665950"/>
          </a:xfrm>
          <a:prstGeom prst="rect">
            <a:avLst/>
          </a:prstGeom>
        </p:spPr>
      </p:pic>
      <p:pic>
        <p:nvPicPr>
          <p:cNvPr id="17" name="Picture 16">
            <a:extLst>
              <a:ext uri="{FF2B5EF4-FFF2-40B4-BE49-F238E27FC236}">
                <a16:creationId xmlns:a16="http://schemas.microsoft.com/office/drawing/2014/main" id="{B28AD0FD-9900-F1F2-EB9A-1DF0D8F0B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365" y="3425540"/>
            <a:ext cx="2493251" cy="1662167"/>
          </a:xfrm>
          <a:prstGeom prst="rect">
            <a:avLst/>
          </a:prstGeom>
        </p:spPr>
      </p:pic>
      <p:pic>
        <p:nvPicPr>
          <p:cNvPr id="19" name="Picture 18">
            <a:extLst>
              <a:ext uri="{FF2B5EF4-FFF2-40B4-BE49-F238E27FC236}">
                <a16:creationId xmlns:a16="http://schemas.microsoft.com/office/drawing/2014/main" id="{5FA2BC7A-DA1B-02D6-08CF-98B071F553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8913" y="3425540"/>
            <a:ext cx="2743200" cy="1662167"/>
          </a:xfrm>
          <a:prstGeom prst="rect">
            <a:avLst/>
          </a:prstGeom>
        </p:spPr>
      </p:pic>
      <p:sp>
        <p:nvSpPr>
          <p:cNvPr id="20" name="Rectangle 19">
            <a:extLst>
              <a:ext uri="{FF2B5EF4-FFF2-40B4-BE49-F238E27FC236}">
                <a16:creationId xmlns:a16="http://schemas.microsoft.com/office/drawing/2014/main" id="{685A82C5-8011-F797-31DA-2DE439BCFFF8}"/>
              </a:ext>
            </a:extLst>
          </p:cNvPr>
          <p:cNvSpPr/>
          <p:nvPr/>
        </p:nvSpPr>
        <p:spPr>
          <a:xfrm>
            <a:off x="9494272" y="1557195"/>
            <a:ext cx="2469128" cy="3046988"/>
          </a:xfrm>
          <a:prstGeom prst="rect">
            <a:avLst/>
          </a:prstGeom>
        </p:spPr>
        <p:txBody>
          <a:bodyPr wrap="square">
            <a:spAutoFit/>
          </a:bodyPr>
          <a:lstStyle/>
          <a:p>
            <a:r>
              <a:rPr lang="en-US" sz="1600" dirty="0">
                <a:solidFill>
                  <a:schemeClr val="bg1"/>
                </a:solidFill>
                <a:latin typeface="Arial Nova Cond" panose="020B0506020202020204"/>
                <a:cs typeface="Calibri" panose="020F0502020204030204" pitchFamily="34" charset="0"/>
              </a:rPr>
              <a:t>We provide first class coating services in Dubai with great care and attention to detail. No matter the project scope or time constraints, our team will work hard to fulfill your schedule and budget. With our home painting services, you can feel comfortable knowing that the home is caring for the professionals</a:t>
            </a:r>
          </a:p>
        </p:txBody>
      </p:sp>
      <p:sp>
        <p:nvSpPr>
          <p:cNvPr id="22" name="TextBox 21">
            <a:extLst>
              <a:ext uri="{FF2B5EF4-FFF2-40B4-BE49-F238E27FC236}">
                <a16:creationId xmlns:a16="http://schemas.microsoft.com/office/drawing/2014/main" id="{8FDEBEBE-2D97-4914-8EFF-151C36C9C0C5}"/>
              </a:ext>
            </a:extLst>
          </p:cNvPr>
          <p:cNvSpPr txBox="1"/>
          <p:nvPr/>
        </p:nvSpPr>
        <p:spPr>
          <a:xfrm>
            <a:off x="10317101" y="4789559"/>
            <a:ext cx="1354732" cy="118872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sp>
        <p:nvSpPr>
          <p:cNvPr id="24" name="TextBox 23">
            <a:extLst>
              <a:ext uri="{FF2B5EF4-FFF2-40B4-BE49-F238E27FC236}">
                <a16:creationId xmlns:a16="http://schemas.microsoft.com/office/drawing/2014/main" id="{5B8525D0-5857-D670-9F22-B5263BFB8D93}"/>
              </a:ext>
            </a:extLst>
          </p:cNvPr>
          <p:cNvSpPr txBox="1"/>
          <p:nvPr/>
        </p:nvSpPr>
        <p:spPr>
          <a:xfrm>
            <a:off x="8816906" y="4789559"/>
            <a:ext cx="1354732" cy="118872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sp>
        <p:nvSpPr>
          <p:cNvPr id="27" name="TextBox 26">
            <a:extLst>
              <a:ext uri="{FF2B5EF4-FFF2-40B4-BE49-F238E27FC236}">
                <a16:creationId xmlns:a16="http://schemas.microsoft.com/office/drawing/2014/main" id="{EA26FE35-DC9E-FC7C-C3DD-03E84A2F8467}"/>
              </a:ext>
            </a:extLst>
          </p:cNvPr>
          <p:cNvSpPr txBox="1"/>
          <p:nvPr/>
        </p:nvSpPr>
        <p:spPr>
          <a:xfrm>
            <a:off x="520167" y="5224337"/>
            <a:ext cx="4715862" cy="1323439"/>
          </a:xfrm>
          <a:prstGeom prst="rect">
            <a:avLst/>
          </a:prstGeom>
          <a:noFill/>
        </p:spPr>
        <p:txBody>
          <a:bodyPr wrap="square">
            <a:spAutoFit/>
          </a:bodyPr>
          <a:lstStyle/>
          <a:p>
            <a:pPr indent="-158763">
              <a:buFont typeface="Arial" panose="020B0604020202020204" pitchFamily="34" charset="0"/>
              <a:buChar char="•"/>
            </a:pPr>
            <a:r>
              <a:rPr lang="en-US" sz="1600" b="1" dirty="0">
                <a:solidFill>
                  <a:schemeClr val="bg1"/>
                </a:solidFill>
                <a:latin typeface="Calibri" panose="020F0502020204030204" pitchFamily="34" charset="0"/>
                <a:cs typeface="Calibri" panose="020F0502020204030204" pitchFamily="34" charset="0"/>
              </a:rPr>
              <a:t>Factory, workshops internal &amp; external paintings</a:t>
            </a:r>
          </a:p>
          <a:p>
            <a:pPr indent="-158763">
              <a:buFont typeface="Arial" panose="020B0604020202020204" pitchFamily="34" charset="0"/>
              <a:buChar char="•"/>
            </a:pPr>
            <a:r>
              <a:rPr lang="en-US" sz="1600" b="1" dirty="0">
                <a:solidFill>
                  <a:schemeClr val="bg1"/>
                </a:solidFill>
                <a:latin typeface="Calibri" panose="020F0502020204030204" pitchFamily="34" charset="0"/>
                <a:cs typeface="Calibri" panose="020F0502020204030204" pitchFamily="34" charset="0"/>
              </a:rPr>
              <a:t>Chimney painting with HR aluminum</a:t>
            </a:r>
          </a:p>
          <a:p>
            <a:pPr indent="-158763">
              <a:buFont typeface="Arial" panose="020B0604020202020204" pitchFamily="34" charset="0"/>
              <a:buChar char="•"/>
            </a:pPr>
            <a:r>
              <a:rPr lang="en-US" sz="1600" b="1" dirty="0">
                <a:solidFill>
                  <a:schemeClr val="bg1"/>
                </a:solidFill>
                <a:latin typeface="Calibri" panose="020F0502020204030204" pitchFamily="34" charset="0"/>
                <a:cs typeface="Calibri" panose="020F0502020204030204" pitchFamily="34" charset="0"/>
              </a:rPr>
              <a:t>Boilers and furnaces</a:t>
            </a:r>
          </a:p>
          <a:p>
            <a:pPr indent="-158763">
              <a:buFont typeface="Arial" panose="020B0604020202020204" pitchFamily="34" charset="0"/>
              <a:buChar char="•"/>
            </a:pPr>
            <a:r>
              <a:rPr lang="en-US" sz="1600" b="1" dirty="0">
                <a:solidFill>
                  <a:schemeClr val="bg1"/>
                </a:solidFill>
                <a:latin typeface="Calibri" panose="020F0502020204030204" pitchFamily="34" charset="0"/>
                <a:cs typeface="Calibri" panose="020F0502020204030204" pitchFamily="34" charset="0"/>
              </a:rPr>
              <a:t>Drinking water tanks </a:t>
            </a:r>
          </a:p>
          <a:p>
            <a:pPr indent="-158763">
              <a:buFont typeface="Arial" panose="020B0604020202020204" pitchFamily="34" charset="0"/>
              <a:buChar char="•"/>
            </a:pPr>
            <a:r>
              <a:rPr lang="en-US" sz="1600" b="1" dirty="0">
                <a:solidFill>
                  <a:schemeClr val="bg1"/>
                </a:solidFill>
                <a:latin typeface="Calibri" panose="020F0502020204030204" pitchFamily="34" charset="0"/>
                <a:cs typeface="Calibri" panose="020F0502020204030204" pitchFamily="34" charset="0"/>
              </a:rPr>
              <a:t>Gangway, Walkway painting &amp; area marking </a:t>
            </a:r>
          </a:p>
        </p:txBody>
      </p:sp>
      <p:cxnSp>
        <p:nvCxnSpPr>
          <p:cNvPr id="5" name="Straight Connector 4">
            <a:extLst>
              <a:ext uri="{FF2B5EF4-FFF2-40B4-BE49-F238E27FC236}">
                <a16:creationId xmlns:a16="http://schemas.microsoft.com/office/drawing/2014/main" id="{5E3DE590-C52E-BDDA-C165-573D56B21282}"/>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2077B0-0BB7-92CB-FE9E-54471953E87A}"/>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B) Contracting</a:t>
            </a:r>
            <a:r>
              <a:rPr lang="en-US" sz="2800" b="1" dirty="0">
                <a:solidFill>
                  <a:srgbClr val="F6A816"/>
                </a:solidFill>
                <a:latin typeface="Arial Nova Cond" panose="020B0506020202020204" pitchFamily="34" charset="0"/>
              </a:rPr>
              <a:t> </a:t>
            </a:r>
          </a:p>
        </p:txBody>
      </p:sp>
      <p:sp>
        <p:nvSpPr>
          <p:cNvPr id="13" name="TextBox 12">
            <a:extLst>
              <a:ext uri="{FF2B5EF4-FFF2-40B4-BE49-F238E27FC236}">
                <a16:creationId xmlns:a16="http://schemas.microsoft.com/office/drawing/2014/main" id="{037CACF7-6905-7CB7-D14E-013775530E8E}"/>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
        <p:nvSpPr>
          <p:cNvPr id="14" name="TextBox 13">
            <a:extLst>
              <a:ext uri="{FF2B5EF4-FFF2-40B4-BE49-F238E27FC236}">
                <a16:creationId xmlns:a16="http://schemas.microsoft.com/office/drawing/2014/main" id="{0A11B11D-BB01-3E30-15AC-6963753AD977}"/>
              </a:ext>
            </a:extLst>
          </p:cNvPr>
          <p:cNvSpPr txBox="1"/>
          <p:nvPr/>
        </p:nvSpPr>
        <p:spPr>
          <a:xfrm>
            <a:off x="3566621" y="533320"/>
            <a:ext cx="2986830" cy="400110"/>
          </a:xfrm>
          <a:prstGeom prst="rect">
            <a:avLst/>
          </a:prstGeom>
          <a:noFill/>
        </p:spPr>
        <p:txBody>
          <a:bodyPr wrap="square">
            <a:spAutoFit/>
          </a:bodyPr>
          <a:lstStyle/>
          <a:p>
            <a:r>
              <a:rPr lang="en-US" sz="2000" b="1" dirty="0">
                <a:solidFill>
                  <a:schemeClr val="bg1"/>
                </a:solidFill>
                <a:latin typeface="Arial Nova Cond" panose="020B0506020202020204" pitchFamily="34" charset="0"/>
              </a:rPr>
              <a:t>// </a:t>
            </a:r>
            <a:r>
              <a:rPr lang="en-US" sz="2000" dirty="0">
                <a:solidFill>
                  <a:schemeClr val="bg1"/>
                </a:solidFill>
                <a:latin typeface="Arial Nova Cond" panose="020B0506020202020204" pitchFamily="34" charset="0"/>
              </a:rPr>
              <a:t>Painting  Systems Works</a:t>
            </a:r>
          </a:p>
        </p:txBody>
      </p:sp>
    </p:spTree>
    <p:extLst>
      <p:ext uri="{BB962C8B-B14F-4D97-AF65-F5344CB8AC3E}">
        <p14:creationId xmlns:p14="http://schemas.microsoft.com/office/powerpoint/2010/main" val="301021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F0A77DBB-F8A9-BE31-5164-4B3120EC2248}"/>
              </a:ext>
            </a:extLst>
          </p:cNvPr>
          <p:cNvSpPr txBox="1"/>
          <p:nvPr/>
        </p:nvSpPr>
        <p:spPr>
          <a:xfrm>
            <a:off x="5424365" y="4632187"/>
            <a:ext cx="1354732" cy="13716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sp>
        <p:nvSpPr>
          <p:cNvPr id="12" name="TextBox 11">
            <a:extLst>
              <a:ext uri="{FF2B5EF4-FFF2-40B4-BE49-F238E27FC236}">
                <a16:creationId xmlns:a16="http://schemas.microsoft.com/office/drawing/2014/main" id="{7F19C48E-C8EA-8E00-EB7B-3496DA76FF6F}"/>
              </a:ext>
            </a:extLst>
          </p:cNvPr>
          <p:cNvSpPr txBox="1"/>
          <p:nvPr/>
        </p:nvSpPr>
        <p:spPr>
          <a:xfrm>
            <a:off x="6876021" y="4632187"/>
            <a:ext cx="1354732" cy="13716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sp>
        <p:nvSpPr>
          <p:cNvPr id="13" name="TextBox 12">
            <a:extLst>
              <a:ext uri="{FF2B5EF4-FFF2-40B4-BE49-F238E27FC236}">
                <a16:creationId xmlns:a16="http://schemas.microsoft.com/office/drawing/2014/main" id="{56BE434A-9763-3429-4FEC-3B1791A7213D}"/>
              </a:ext>
            </a:extLst>
          </p:cNvPr>
          <p:cNvSpPr txBox="1"/>
          <p:nvPr/>
        </p:nvSpPr>
        <p:spPr>
          <a:xfrm>
            <a:off x="9806872" y="4632187"/>
            <a:ext cx="1354732" cy="13716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sp>
        <p:nvSpPr>
          <p:cNvPr id="14" name="TextBox 13">
            <a:extLst>
              <a:ext uri="{FF2B5EF4-FFF2-40B4-BE49-F238E27FC236}">
                <a16:creationId xmlns:a16="http://schemas.microsoft.com/office/drawing/2014/main" id="{4FFD4336-4F0D-513B-24FC-38717D86FDE6}"/>
              </a:ext>
            </a:extLst>
          </p:cNvPr>
          <p:cNvSpPr txBox="1"/>
          <p:nvPr/>
        </p:nvSpPr>
        <p:spPr>
          <a:xfrm>
            <a:off x="8345082" y="4632187"/>
            <a:ext cx="1354732" cy="1371600"/>
          </a:xfrm>
          <a:prstGeom prst="rect">
            <a:avLst/>
          </a:prstGeom>
          <a:blipFill dpi="0"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sp>
        <p:nvSpPr>
          <p:cNvPr id="15" name="TextBox 14">
            <a:extLst>
              <a:ext uri="{FF2B5EF4-FFF2-40B4-BE49-F238E27FC236}">
                <a16:creationId xmlns:a16="http://schemas.microsoft.com/office/drawing/2014/main" id="{2C9BC254-853B-3360-83C8-A348123FF2FA}"/>
              </a:ext>
            </a:extLst>
          </p:cNvPr>
          <p:cNvSpPr txBox="1"/>
          <p:nvPr/>
        </p:nvSpPr>
        <p:spPr>
          <a:xfrm>
            <a:off x="3962575" y="4632187"/>
            <a:ext cx="1354732" cy="137160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w="3175">
            <a:noFill/>
          </a:ln>
        </p:spPr>
        <p:txBody>
          <a:bodyPr wrap="square" rtlCol="0">
            <a:spAutoFit/>
          </a:bodyPr>
          <a:lstStyle/>
          <a:p>
            <a:endParaRPr lang="en-US" sz="1667" dirty="0">
              <a:solidFill>
                <a:schemeClr val="bg1"/>
              </a:solidFill>
            </a:endParaRPr>
          </a:p>
        </p:txBody>
      </p:sp>
      <p:sp>
        <p:nvSpPr>
          <p:cNvPr id="16" name="Rectangle 15">
            <a:extLst>
              <a:ext uri="{FF2B5EF4-FFF2-40B4-BE49-F238E27FC236}">
                <a16:creationId xmlns:a16="http://schemas.microsoft.com/office/drawing/2014/main" id="{0DC25B26-9BA9-1059-E2C9-85CE2A97CF6A}"/>
              </a:ext>
            </a:extLst>
          </p:cNvPr>
          <p:cNvSpPr/>
          <p:nvPr/>
        </p:nvSpPr>
        <p:spPr>
          <a:xfrm>
            <a:off x="360504" y="1721032"/>
            <a:ext cx="12001289" cy="2308324"/>
          </a:xfrm>
          <a:prstGeom prst="rect">
            <a:avLst/>
          </a:prstGeom>
        </p:spPr>
        <p:txBody>
          <a:bodyPr wrap="square">
            <a:spAutoFit/>
          </a:bodyPr>
          <a:lstStyle/>
          <a:p>
            <a:r>
              <a:rPr lang="en-US" sz="1600" dirty="0">
                <a:solidFill>
                  <a:schemeClr val="bg1"/>
                </a:solidFill>
                <a:latin typeface="Arial Nova Cond" panose="020B0506020202020204"/>
                <a:cs typeface="Calibri" panose="020F0502020204030204" pitchFamily="34" charset="0"/>
              </a:rPr>
              <a:t>Different types of commercial carpenters have different roles but in general it is the job of a carpenter to:</a:t>
            </a:r>
          </a:p>
          <a:p>
            <a:r>
              <a:rPr lang="en-US" sz="1600" dirty="0">
                <a:solidFill>
                  <a:schemeClr val="bg1"/>
                </a:solidFill>
                <a:latin typeface="Arial Nova Cond" panose="020B0506020202020204"/>
                <a:cs typeface="Calibri" panose="020F0502020204030204" pitchFamily="34" charset="0"/>
              </a:rPr>
              <a:t>•  Interpret drawings and create either a part of it or all of it</a:t>
            </a:r>
          </a:p>
          <a:p>
            <a:r>
              <a:rPr lang="en-US" sz="1600" dirty="0">
                <a:solidFill>
                  <a:schemeClr val="bg1"/>
                </a:solidFill>
                <a:latin typeface="Arial Nova Cond" panose="020B0506020202020204"/>
                <a:cs typeface="Calibri" panose="020F0502020204030204" pitchFamily="34" charset="0"/>
              </a:rPr>
              <a:t>•  Layout or design part of or complete jobs</a:t>
            </a:r>
          </a:p>
          <a:p>
            <a:r>
              <a:rPr lang="en-US" sz="1600" dirty="0">
                <a:solidFill>
                  <a:schemeClr val="bg1"/>
                </a:solidFill>
                <a:latin typeface="Arial Nova Cond" panose="020B0506020202020204"/>
                <a:cs typeface="Calibri" panose="020F0502020204030204" pitchFamily="34" charset="0"/>
              </a:rPr>
              <a:t>•  Determine how to execute a job efficiently</a:t>
            </a:r>
          </a:p>
          <a:p>
            <a:r>
              <a:rPr lang="en-US" sz="1600" dirty="0">
                <a:solidFill>
                  <a:schemeClr val="bg1"/>
                </a:solidFill>
                <a:latin typeface="Arial Nova Cond" panose="020B0506020202020204"/>
                <a:cs typeface="Calibri" panose="020F0502020204030204" pitchFamily="34" charset="0"/>
              </a:rPr>
              <a:t>•  Provide advice on types of tools and materials</a:t>
            </a:r>
          </a:p>
          <a:p>
            <a:r>
              <a:rPr lang="en-US" sz="1600" dirty="0">
                <a:solidFill>
                  <a:schemeClr val="bg1"/>
                </a:solidFill>
                <a:latin typeface="Arial Nova Cond" panose="020B0506020202020204"/>
                <a:cs typeface="Calibri" panose="020F0502020204030204" pitchFamily="34" charset="0"/>
              </a:rPr>
              <a:t>•  Cut or shape timber</a:t>
            </a:r>
          </a:p>
          <a:p>
            <a:r>
              <a:rPr lang="en-US" sz="1600" dirty="0">
                <a:solidFill>
                  <a:schemeClr val="bg1"/>
                </a:solidFill>
                <a:latin typeface="Arial Nova Cond" panose="020B0506020202020204"/>
                <a:cs typeface="Calibri" panose="020F0502020204030204" pitchFamily="34" charset="0"/>
              </a:rPr>
              <a:t>•  Join or fix timber</a:t>
            </a:r>
          </a:p>
          <a:p>
            <a:r>
              <a:rPr lang="en-US" sz="1600" dirty="0">
                <a:solidFill>
                  <a:schemeClr val="bg1"/>
                </a:solidFill>
                <a:latin typeface="Arial Nova Cond" panose="020B0506020202020204"/>
                <a:cs typeface="Calibri" panose="020F0502020204030204" pitchFamily="34" charset="0"/>
              </a:rPr>
              <a:t>•  Accurately measure a project or component to scale</a:t>
            </a:r>
          </a:p>
          <a:p>
            <a:r>
              <a:rPr lang="en-US" sz="1600" dirty="0">
                <a:solidFill>
                  <a:schemeClr val="bg1"/>
                </a:solidFill>
                <a:latin typeface="Arial Nova Cond" panose="020B0506020202020204"/>
                <a:cs typeface="Calibri" panose="020F0502020204030204" pitchFamily="34" charset="0"/>
              </a:rPr>
              <a:t>•  Install carpentry work</a:t>
            </a:r>
          </a:p>
        </p:txBody>
      </p:sp>
      <p:pic>
        <p:nvPicPr>
          <p:cNvPr id="21" name="Picture 20">
            <a:extLst>
              <a:ext uri="{FF2B5EF4-FFF2-40B4-BE49-F238E27FC236}">
                <a16:creationId xmlns:a16="http://schemas.microsoft.com/office/drawing/2014/main" id="{24FBAB49-87E3-D7E7-D0B6-59FE890769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6195" y="4632187"/>
            <a:ext cx="1361267" cy="1354732"/>
          </a:xfrm>
          <a:prstGeom prst="rect">
            <a:avLst/>
          </a:prstGeom>
        </p:spPr>
      </p:pic>
      <p:pic>
        <p:nvPicPr>
          <p:cNvPr id="23" name="Picture 22">
            <a:extLst>
              <a:ext uri="{FF2B5EF4-FFF2-40B4-BE49-F238E27FC236}">
                <a16:creationId xmlns:a16="http://schemas.microsoft.com/office/drawing/2014/main" id="{FAEA2325-531A-8BEC-ED7A-89ED2149DC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04385" y="4632187"/>
            <a:ext cx="1361267" cy="1354732"/>
          </a:xfrm>
          <a:prstGeom prst="rect">
            <a:avLst/>
          </a:prstGeom>
        </p:spPr>
      </p:pic>
      <p:cxnSp>
        <p:nvCxnSpPr>
          <p:cNvPr id="2" name="Straight Connector 1">
            <a:extLst>
              <a:ext uri="{FF2B5EF4-FFF2-40B4-BE49-F238E27FC236}">
                <a16:creationId xmlns:a16="http://schemas.microsoft.com/office/drawing/2014/main" id="{DC889562-E7D1-FF4F-10D8-74C6C36E425F}"/>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A159B8F-12FF-9492-D594-2B276267FB0B}"/>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B) Contracting</a:t>
            </a:r>
            <a:r>
              <a:rPr lang="en-US" sz="2800" b="1" dirty="0">
                <a:solidFill>
                  <a:srgbClr val="F6A816"/>
                </a:solidFill>
                <a:latin typeface="Arial Nova Cond" panose="020B0506020202020204" pitchFamily="34" charset="0"/>
              </a:rPr>
              <a:t> </a:t>
            </a:r>
          </a:p>
        </p:txBody>
      </p:sp>
      <p:sp>
        <p:nvSpPr>
          <p:cNvPr id="8" name="TextBox 7">
            <a:extLst>
              <a:ext uri="{FF2B5EF4-FFF2-40B4-BE49-F238E27FC236}">
                <a16:creationId xmlns:a16="http://schemas.microsoft.com/office/drawing/2014/main" id="{34519844-87C6-7F22-E7DF-43E5FB28EEAD}"/>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
        <p:nvSpPr>
          <p:cNvPr id="17" name="TextBox 16">
            <a:extLst>
              <a:ext uri="{FF2B5EF4-FFF2-40B4-BE49-F238E27FC236}">
                <a16:creationId xmlns:a16="http://schemas.microsoft.com/office/drawing/2014/main" id="{CD824750-BB7E-0FBC-0D4E-DEAD2528356E}"/>
              </a:ext>
            </a:extLst>
          </p:cNvPr>
          <p:cNvSpPr txBox="1"/>
          <p:nvPr/>
        </p:nvSpPr>
        <p:spPr>
          <a:xfrm>
            <a:off x="3507354" y="516345"/>
            <a:ext cx="3089389" cy="400110"/>
          </a:xfrm>
          <a:prstGeom prst="rect">
            <a:avLst/>
          </a:prstGeom>
          <a:noFill/>
        </p:spPr>
        <p:txBody>
          <a:bodyPr wrap="square">
            <a:spAutoFit/>
          </a:bodyPr>
          <a:lstStyle/>
          <a:p>
            <a:r>
              <a:rPr lang="en-US" sz="2000" b="1" dirty="0">
                <a:solidFill>
                  <a:schemeClr val="bg1"/>
                </a:solidFill>
                <a:latin typeface="Arial Nova Cond" panose="020B0506020202020204" pitchFamily="34" charset="0"/>
              </a:rPr>
              <a:t>// </a:t>
            </a:r>
            <a:r>
              <a:rPr lang="en-US" sz="2000" dirty="0">
                <a:solidFill>
                  <a:schemeClr val="bg1"/>
                </a:solidFill>
                <a:latin typeface="Arial Nova Cond" panose="020B0506020202020204" pitchFamily="34" charset="0"/>
              </a:rPr>
              <a:t>Carpenter Systems Works</a:t>
            </a:r>
          </a:p>
        </p:txBody>
      </p:sp>
    </p:spTree>
    <p:extLst>
      <p:ext uri="{BB962C8B-B14F-4D97-AF65-F5344CB8AC3E}">
        <p14:creationId xmlns:p14="http://schemas.microsoft.com/office/powerpoint/2010/main" val="4078994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520A4B2-C352-7BC0-2A02-382A24CCCC1B}"/>
              </a:ext>
            </a:extLst>
          </p:cNvPr>
          <p:cNvSpPr txBox="1"/>
          <p:nvPr/>
        </p:nvSpPr>
        <p:spPr>
          <a:xfrm>
            <a:off x="101598" y="1409597"/>
            <a:ext cx="5867402" cy="1754326"/>
          </a:xfrm>
          <a:prstGeom prst="rect">
            <a:avLst/>
          </a:prstGeom>
          <a:noFill/>
        </p:spPr>
        <p:txBody>
          <a:bodyPr wrap="square" rtlCol="0">
            <a:spAutoFit/>
          </a:bodyPr>
          <a:lstStyle/>
          <a:p>
            <a:pPr lvl="0" defTabSz="853410">
              <a:defRPr/>
            </a:pPr>
            <a:r>
              <a:rPr lang="en-US" sz="1600" b="1" dirty="0">
                <a:solidFill>
                  <a:srgbClr val="F6A816"/>
                </a:solidFill>
                <a:latin typeface="Arial Nova Cond" panose="020B0506020202020204"/>
              </a:rPr>
              <a:t>EL ALFY MALL</a:t>
            </a:r>
          </a:p>
          <a:p>
            <a:r>
              <a:rPr lang="en-US" sz="1600" b="1" dirty="0">
                <a:solidFill>
                  <a:srgbClr val="F6A816"/>
                </a:solidFill>
                <a:latin typeface="Arial Nova Cond" panose="020B0506020202020204"/>
              </a:rPr>
              <a:t>Location</a:t>
            </a:r>
            <a:r>
              <a:rPr lang="en-US" sz="1600" dirty="0">
                <a:solidFill>
                  <a:schemeClr val="bg1"/>
                </a:solidFill>
                <a:latin typeface="Arial Nova Cond" panose="020B0506020202020204"/>
              </a:rPr>
              <a:t> : Cairo - Egypt</a:t>
            </a:r>
            <a:endParaRPr lang="ar-EG" sz="1600" dirty="0">
              <a:solidFill>
                <a:schemeClr val="bg1"/>
              </a:solidFill>
              <a:latin typeface="Arial Nova Cond" panose="020B0506020202020204"/>
            </a:endParaRPr>
          </a:p>
          <a:p>
            <a:pPr lvl="0" defTabSz="853410">
              <a:defRPr/>
            </a:pPr>
            <a:r>
              <a:rPr lang="en-US" sz="1600" b="1" dirty="0">
                <a:solidFill>
                  <a:srgbClr val="F6A816"/>
                </a:solidFill>
                <a:latin typeface="Arial Nova Cond" panose="020B0506020202020204"/>
              </a:rPr>
              <a:t>Owner</a:t>
            </a:r>
            <a:r>
              <a:rPr lang="en-US" sz="1600" dirty="0">
                <a:solidFill>
                  <a:schemeClr val="bg1"/>
                </a:solidFill>
                <a:latin typeface="Arial Nova Cond" panose="020B0506020202020204"/>
              </a:rPr>
              <a:t> : EL ALFEY Co.</a:t>
            </a:r>
          </a:p>
          <a:p>
            <a:r>
              <a:rPr lang="en-US" sz="1600" b="1" dirty="0">
                <a:solidFill>
                  <a:srgbClr val="F6A816"/>
                </a:solidFill>
                <a:latin typeface="Arial Nova Cond" panose="020B0506020202020204"/>
              </a:rPr>
              <a:t>Consultant</a:t>
            </a:r>
            <a:r>
              <a:rPr lang="en-US" sz="1600" dirty="0">
                <a:solidFill>
                  <a:schemeClr val="bg1"/>
                </a:solidFill>
                <a:latin typeface="Arial Nova Cond" panose="020B0506020202020204"/>
              </a:rPr>
              <a:t> :  KEM Consulting</a:t>
            </a:r>
          </a:p>
          <a:p>
            <a:r>
              <a:rPr lang="en-US" sz="1600" b="1" i="1" dirty="0">
                <a:solidFill>
                  <a:srgbClr val="F6A816"/>
                </a:solidFill>
                <a:latin typeface="Arial Nova Cond" panose="020B0506020202020204"/>
              </a:rPr>
              <a:t>Scope Of Work </a:t>
            </a:r>
            <a:endParaRPr lang="ar-EG" sz="1600" b="1" i="1" dirty="0">
              <a:solidFill>
                <a:srgbClr val="F6A816"/>
              </a:solidFill>
              <a:latin typeface="Arial Nova Cond" panose="020B0506020202020204"/>
            </a:endParaRPr>
          </a:p>
          <a:p>
            <a:r>
              <a:rPr lang="en-US" sz="1400" dirty="0">
                <a:solidFill>
                  <a:schemeClr val="bg1"/>
                </a:solidFill>
                <a:latin typeface="Arial Nova Cond" panose="020B0506020202020204"/>
              </a:rPr>
              <a:t>Supplying and installing all sheet works (stainless steel) for the bank’s kitchen on the ground floor, along with supplying and installing ventilation works</a:t>
            </a:r>
          </a:p>
        </p:txBody>
      </p:sp>
      <p:pic>
        <p:nvPicPr>
          <p:cNvPr id="8" name="Picture 7">
            <a:extLst>
              <a:ext uri="{FF2B5EF4-FFF2-40B4-BE49-F238E27FC236}">
                <a16:creationId xmlns:a16="http://schemas.microsoft.com/office/drawing/2014/main" id="{2CB003C3-642B-ED68-9F7B-EA706F42A24F}"/>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53718" y="3831388"/>
            <a:ext cx="2197193" cy="2149479"/>
          </a:xfrm>
          <a:prstGeom prst="rect">
            <a:avLst/>
          </a:prstGeom>
        </p:spPr>
      </p:pic>
      <p:pic>
        <p:nvPicPr>
          <p:cNvPr id="17" name="Picture 16">
            <a:extLst>
              <a:ext uri="{FF2B5EF4-FFF2-40B4-BE49-F238E27FC236}">
                <a16:creationId xmlns:a16="http://schemas.microsoft.com/office/drawing/2014/main" id="{B5CEF802-3F25-EC7C-FC8C-E1EAD06E8D6C}"/>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047481" y="3831389"/>
            <a:ext cx="2197194" cy="2149479"/>
          </a:xfrm>
          <a:prstGeom prst="rect">
            <a:avLst/>
          </a:prstGeom>
        </p:spPr>
      </p:pic>
      <p:sp>
        <p:nvSpPr>
          <p:cNvPr id="19" name="TextBox 18">
            <a:extLst>
              <a:ext uri="{FF2B5EF4-FFF2-40B4-BE49-F238E27FC236}">
                <a16:creationId xmlns:a16="http://schemas.microsoft.com/office/drawing/2014/main" id="{F3310EDC-F779-ECA5-2DEC-9831AE7D8076}"/>
              </a:ext>
            </a:extLst>
          </p:cNvPr>
          <p:cNvSpPr txBox="1"/>
          <p:nvPr/>
        </p:nvSpPr>
        <p:spPr>
          <a:xfrm>
            <a:off x="6223002" y="1431345"/>
            <a:ext cx="5795176" cy="2062103"/>
          </a:xfrm>
          <a:prstGeom prst="rect">
            <a:avLst/>
          </a:prstGeom>
          <a:noFill/>
        </p:spPr>
        <p:txBody>
          <a:bodyPr wrap="square" rtlCol="0">
            <a:spAutoFit/>
          </a:bodyPr>
          <a:lstStyle/>
          <a:p>
            <a:pPr lvl="0" defTabSz="853410">
              <a:defRPr/>
            </a:pPr>
            <a:r>
              <a:rPr lang="en-US" sz="1600" b="1" dirty="0">
                <a:solidFill>
                  <a:srgbClr val="F6A816"/>
                </a:solidFill>
                <a:latin typeface="Arial Nova Cond" panose="020B0506020202020204"/>
              </a:rPr>
              <a:t>TOWER BAY </a:t>
            </a:r>
          </a:p>
          <a:p>
            <a:r>
              <a:rPr lang="en-US" sz="1600" b="1" dirty="0">
                <a:solidFill>
                  <a:srgbClr val="F6A816"/>
                </a:solidFill>
                <a:latin typeface="Arial Nova Cond" panose="020B0506020202020204"/>
              </a:rPr>
              <a:t>Location</a:t>
            </a:r>
            <a:r>
              <a:rPr lang="en-US" dirty="0">
                <a:solidFill>
                  <a:schemeClr val="bg1"/>
                </a:solidFill>
                <a:latin typeface="Arial Nova Cond" panose="020B0506020202020204"/>
              </a:rPr>
              <a:t> : </a:t>
            </a:r>
            <a:r>
              <a:rPr lang="en-US" sz="1600" dirty="0">
                <a:solidFill>
                  <a:schemeClr val="bg1"/>
                </a:solidFill>
                <a:latin typeface="Arial Nova Cond" panose="020B0506020202020204"/>
              </a:rPr>
              <a:t>Port Said City - Egypt</a:t>
            </a:r>
            <a:endParaRPr lang="ar-EG" sz="1600" dirty="0">
              <a:solidFill>
                <a:schemeClr val="bg1"/>
              </a:solidFill>
              <a:latin typeface="Arial Nova Cond" panose="020B0506020202020204"/>
            </a:endParaRPr>
          </a:p>
          <a:p>
            <a:r>
              <a:rPr lang="en-US" sz="1600" b="1" dirty="0">
                <a:solidFill>
                  <a:srgbClr val="F6A816"/>
                </a:solidFill>
                <a:latin typeface="Arial Nova Cond" panose="020B0506020202020204"/>
              </a:rPr>
              <a:t>Owner</a:t>
            </a:r>
            <a:r>
              <a:rPr lang="en-US" dirty="0">
                <a:solidFill>
                  <a:schemeClr val="bg1"/>
                </a:solidFill>
                <a:latin typeface="Arial Nova Cond" panose="020B0506020202020204"/>
              </a:rPr>
              <a:t> : </a:t>
            </a:r>
            <a:r>
              <a:rPr lang="en-US" sz="1600" dirty="0">
                <a:solidFill>
                  <a:schemeClr val="bg1"/>
                </a:solidFill>
                <a:latin typeface="Arial Nova Cond" panose="020B0506020202020204"/>
              </a:rPr>
              <a:t>Tower Bay </a:t>
            </a:r>
            <a:endParaRPr lang="ar-EG" sz="1600" dirty="0">
              <a:solidFill>
                <a:schemeClr val="bg1"/>
              </a:solidFill>
              <a:latin typeface="Arial Nova Cond" panose="020B0506020202020204"/>
            </a:endParaRPr>
          </a:p>
          <a:p>
            <a:r>
              <a:rPr lang="en-US" sz="1600" b="1" dirty="0">
                <a:solidFill>
                  <a:srgbClr val="F6A816"/>
                </a:solidFill>
                <a:latin typeface="Arial Nova Cond" panose="020B0506020202020204"/>
              </a:rPr>
              <a:t>Consultant</a:t>
            </a:r>
            <a:r>
              <a:rPr lang="en-US" dirty="0">
                <a:solidFill>
                  <a:schemeClr val="bg1"/>
                </a:solidFill>
                <a:latin typeface="Arial Nova Cond" panose="020B0506020202020204"/>
              </a:rPr>
              <a:t> : </a:t>
            </a:r>
            <a:r>
              <a:rPr lang="en-US" sz="1600" dirty="0">
                <a:solidFill>
                  <a:schemeClr val="bg1"/>
                </a:solidFill>
                <a:latin typeface="Arial Nova Cond" panose="020B0506020202020204"/>
              </a:rPr>
              <a:t> ECG </a:t>
            </a:r>
          </a:p>
          <a:p>
            <a:r>
              <a:rPr lang="en-US" sz="1600" b="1" i="1" dirty="0">
                <a:solidFill>
                  <a:srgbClr val="F6A816"/>
                </a:solidFill>
                <a:latin typeface="Arial Nova Cond" panose="020B0506020202020204"/>
              </a:rPr>
              <a:t>Scope Of Work </a:t>
            </a:r>
            <a:endParaRPr lang="ar-EG" sz="1600" b="1" i="1" dirty="0">
              <a:solidFill>
                <a:srgbClr val="F6A816"/>
              </a:solidFill>
              <a:latin typeface="Arial Nova Cond" panose="020B0506020202020204"/>
            </a:endParaRPr>
          </a:p>
          <a:p>
            <a:r>
              <a:rPr lang="en-US" sz="1400" dirty="0">
                <a:solidFill>
                  <a:schemeClr val="bg1"/>
                </a:solidFill>
                <a:latin typeface="Arial Nova Cond" panose="020B0506020202020204"/>
              </a:rPr>
              <a:t>Preparing and equipping all air conditioning works for residential apartments from the works of laying Freon pipes for split units</a:t>
            </a:r>
            <a:r>
              <a:rPr lang="ar-EG" sz="1400" dirty="0">
                <a:solidFill>
                  <a:schemeClr val="bg1"/>
                </a:solidFill>
                <a:latin typeface="Arial Nova Cond" panose="020B0506020202020204"/>
              </a:rPr>
              <a:t>.</a:t>
            </a:r>
            <a:r>
              <a:rPr lang="en-US" sz="1400" dirty="0">
                <a:solidFill>
                  <a:schemeClr val="bg1"/>
                </a:solidFill>
                <a:latin typeface="Arial Nova Cond" panose="020B0506020202020204"/>
              </a:rPr>
              <a:t> Preparing and equipping all sanitary works as well as extending water and drainage pipes</a:t>
            </a:r>
            <a:r>
              <a:rPr lang="ar-EG" sz="1400" dirty="0">
                <a:solidFill>
                  <a:schemeClr val="bg1"/>
                </a:solidFill>
                <a:latin typeface="Arial Nova Cond" panose="020B0506020202020204"/>
              </a:rPr>
              <a:t>.</a:t>
            </a:r>
            <a:endParaRPr lang="en-US" sz="1400" dirty="0">
              <a:solidFill>
                <a:schemeClr val="bg1"/>
              </a:solidFill>
              <a:latin typeface="Arial Nova Cond" panose="020B0506020202020204"/>
            </a:endParaRPr>
          </a:p>
        </p:txBody>
      </p:sp>
      <p:pic>
        <p:nvPicPr>
          <p:cNvPr id="20" name="Picture 19">
            <a:extLst>
              <a:ext uri="{FF2B5EF4-FFF2-40B4-BE49-F238E27FC236}">
                <a16:creationId xmlns:a16="http://schemas.microsoft.com/office/drawing/2014/main" id="{22178154-A349-AC91-2B49-2DBB55A6EBB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847015" y="3831388"/>
            <a:ext cx="2595008" cy="2149471"/>
          </a:xfrm>
          <a:prstGeom prst="rect">
            <a:avLst/>
          </a:prstGeom>
        </p:spPr>
      </p:pic>
      <p:cxnSp>
        <p:nvCxnSpPr>
          <p:cNvPr id="14" name="Straight Connector 13">
            <a:extLst>
              <a:ext uri="{FF2B5EF4-FFF2-40B4-BE49-F238E27FC236}">
                <a16:creationId xmlns:a16="http://schemas.microsoft.com/office/drawing/2014/main" id="{D71F5421-45A2-1975-9681-107C6DABCCC9}"/>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6885F1F5-8903-2B42-21F6-20E15AD9BD49}"/>
              </a:ext>
            </a:extLst>
          </p:cNvPr>
          <p:cNvSpPr txBox="1"/>
          <p:nvPr/>
        </p:nvSpPr>
        <p:spPr>
          <a:xfrm>
            <a:off x="1319697" y="1455"/>
            <a:ext cx="4183635"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B) Contracting </a:t>
            </a:r>
            <a:r>
              <a:rPr lang="en-US" sz="2000" b="1" dirty="0">
                <a:solidFill>
                  <a:schemeClr val="bg1"/>
                </a:solidFill>
                <a:latin typeface="Arial Nova Cond" panose="020B0506020202020204" pitchFamily="34" charset="0"/>
              </a:rPr>
              <a:t>// Reference</a:t>
            </a:r>
            <a:endParaRPr lang="en-US" sz="2000" dirty="0">
              <a:solidFill>
                <a:schemeClr val="bg1"/>
              </a:solidFill>
              <a:latin typeface="Arial Nova Cond" panose="020B0506020202020204" pitchFamily="34" charset="0"/>
            </a:endParaRPr>
          </a:p>
        </p:txBody>
      </p:sp>
      <p:sp>
        <p:nvSpPr>
          <p:cNvPr id="16" name="TextBox 15">
            <a:extLst>
              <a:ext uri="{FF2B5EF4-FFF2-40B4-BE49-F238E27FC236}">
                <a16:creationId xmlns:a16="http://schemas.microsoft.com/office/drawing/2014/main" id="{0E1D5A4D-B5A2-AB0D-7933-61798A7A210B}"/>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Tree>
    <p:extLst>
      <p:ext uri="{BB962C8B-B14F-4D97-AF65-F5344CB8AC3E}">
        <p14:creationId xmlns:p14="http://schemas.microsoft.com/office/powerpoint/2010/main" val="13441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7BE0AF-FB24-160A-6249-556DE8832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50"/>
            <a:ext cx="12192000" cy="6540500"/>
          </a:xfrm>
          <a:prstGeom prst="rect">
            <a:avLst/>
          </a:prstGeom>
        </p:spPr>
      </p:pic>
      <p:grpSp>
        <p:nvGrpSpPr>
          <p:cNvPr id="2" name="Group 1">
            <a:extLst>
              <a:ext uri="{FF2B5EF4-FFF2-40B4-BE49-F238E27FC236}">
                <a16:creationId xmlns:a16="http://schemas.microsoft.com/office/drawing/2014/main" id="{3BA44BF5-8F85-5F50-2A86-07798A843AF2}"/>
              </a:ext>
            </a:extLst>
          </p:cNvPr>
          <p:cNvGrpSpPr/>
          <p:nvPr/>
        </p:nvGrpSpPr>
        <p:grpSpPr>
          <a:xfrm>
            <a:off x="1909898" y="1743991"/>
            <a:ext cx="8229600" cy="3789218"/>
            <a:chOff x="1909898" y="819431"/>
            <a:chExt cx="8229600" cy="3789218"/>
          </a:xfrm>
        </p:grpSpPr>
        <p:pic>
          <p:nvPicPr>
            <p:cNvPr id="11" name="Picture 10">
              <a:extLst>
                <a:ext uri="{FF2B5EF4-FFF2-40B4-BE49-F238E27FC236}">
                  <a16:creationId xmlns:a16="http://schemas.microsoft.com/office/drawing/2014/main" id="{31518BAF-BF37-5ECD-F383-1F3137E12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459" y="819431"/>
              <a:ext cx="3391082" cy="1202936"/>
            </a:xfrm>
            <a:prstGeom prst="rect">
              <a:avLst/>
            </a:prstGeom>
          </p:spPr>
        </p:pic>
        <p:cxnSp>
          <p:nvCxnSpPr>
            <p:cNvPr id="12" name="Straight Connector 11">
              <a:extLst>
                <a:ext uri="{FF2B5EF4-FFF2-40B4-BE49-F238E27FC236}">
                  <a16:creationId xmlns:a16="http://schemas.microsoft.com/office/drawing/2014/main" id="{348F1E1B-7A1E-CE2A-0788-42DB9A569AB2}"/>
                </a:ext>
              </a:extLst>
            </p:cNvPr>
            <p:cNvCxnSpPr>
              <a:cxnSpLocks/>
            </p:cNvCxnSpPr>
            <p:nvPr/>
          </p:nvCxnSpPr>
          <p:spPr>
            <a:xfrm>
              <a:off x="1909898" y="2249351"/>
              <a:ext cx="82296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C0E7E9B-726F-F04C-B91C-DF88631F4728}"/>
                </a:ext>
              </a:extLst>
            </p:cNvPr>
            <p:cNvSpPr txBox="1"/>
            <p:nvPr/>
          </p:nvSpPr>
          <p:spPr>
            <a:xfrm>
              <a:off x="3296195" y="2405413"/>
              <a:ext cx="5599610" cy="523220"/>
            </a:xfrm>
            <a:prstGeom prst="rect">
              <a:avLst/>
            </a:prstGeom>
            <a:noFill/>
          </p:spPr>
          <p:txBody>
            <a:bodyPr wrap="none" rtlCol="0">
              <a:spAutoFit/>
            </a:bodyPr>
            <a:lstStyle/>
            <a:p>
              <a:r>
                <a:rPr lang="en-US" sz="2800" b="1" dirty="0">
                  <a:solidFill>
                    <a:schemeClr val="bg1"/>
                  </a:solidFill>
                  <a:latin typeface="Arial Nova Cond" panose="020B0506020202020204" pitchFamily="34" charset="0"/>
                </a:rPr>
                <a:t>Construction – Trading – Contractors </a:t>
              </a:r>
            </a:p>
          </p:txBody>
        </p:sp>
        <p:sp>
          <p:nvSpPr>
            <p:cNvPr id="5" name="TextBox 4">
              <a:extLst>
                <a:ext uri="{FF2B5EF4-FFF2-40B4-BE49-F238E27FC236}">
                  <a16:creationId xmlns:a16="http://schemas.microsoft.com/office/drawing/2014/main" id="{A1EA94B1-D2D3-9A05-D8E0-ABA5AB50A28F}"/>
                </a:ext>
              </a:extLst>
            </p:cNvPr>
            <p:cNvSpPr txBox="1"/>
            <p:nvPr/>
          </p:nvSpPr>
          <p:spPr>
            <a:xfrm>
              <a:off x="2565309" y="3500653"/>
              <a:ext cx="7061382" cy="1107996"/>
            </a:xfrm>
            <a:prstGeom prst="rect">
              <a:avLst/>
            </a:prstGeom>
            <a:noFill/>
          </p:spPr>
          <p:txBody>
            <a:bodyPr wrap="square">
              <a:spAutoFit/>
            </a:bodyPr>
            <a:lstStyle/>
            <a:p>
              <a:r>
                <a:rPr lang="pt-BR" sz="6600" b="1" dirty="0">
                  <a:solidFill>
                    <a:schemeClr val="bg1"/>
                  </a:solidFill>
                  <a:latin typeface="Arial Nova Cond" panose="020B0506020202020204" pitchFamily="34" charset="0"/>
                </a:rPr>
                <a:t>E X P E C T  M O R E</a:t>
              </a:r>
              <a:endParaRPr lang="en-US" sz="6600" b="1" dirty="0">
                <a:solidFill>
                  <a:schemeClr val="bg1"/>
                </a:solidFill>
                <a:latin typeface="Arial Nova Cond" panose="020B0506020202020204" pitchFamily="34" charset="0"/>
              </a:endParaRPr>
            </a:p>
          </p:txBody>
        </p:sp>
      </p:grpSp>
    </p:spTree>
    <p:extLst>
      <p:ext uri="{BB962C8B-B14F-4D97-AF65-F5344CB8AC3E}">
        <p14:creationId xmlns:p14="http://schemas.microsoft.com/office/powerpoint/2010/main" val="3131463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2908B2A-AC17-C75A-0804-CEB113C51239}"/>
              </a:ext>
            </a:extLst>
          </p:cNvPr>
          <p:cNvSpPr txBox="1"/>
          <p:nvPr/>
        </p:nvSpPr>
        <p:spPr>
          <a:xfrm>
            <a:off x="187110" y="1614370"/>
            <a:ext cx="5734392" cy="2062103"/>
          </a:xfrm>
          <a:prstGeom prst="rect">
            <a:avLst/>
          </a:prstGeom>
          <a:noFill/>
        </p:spPr>
        <p:txBody>
          <a:bodyPr wrap="square" rtlCol="0">
            <a:spAutoFit/>
          </a:bodyPr>
          <a:lstStyle/>
          <a:p>
            <a:pPr lvl="0" defTabSz="853410">
              <a:defRPr/>
            </a:pPr>
            <a:r>
              <a:rPr lang="en-US" sz="1600" b="1" dirty="0">
                <a:solidFill>
                  <a:srgbClr val="F6A816"/>
                </a:solidFill>
                <a:latin typeface="Arial Nova Cond" panose="020B0506020202020204"/>
              </a:rPr>
              <a:t>HSBC BANK KITCHEN </a:t>
            </a:r>
          </a:p>
          <a:p>
            <a:r>
              <a:rPr lang="en-US" sz="1600" b="1" dirty="0">
                <a:solidFill>
                  <a:srgbClr val="F6A816"/>
                </a:solidFill>
                <a:latin typeface="Arial Nova Cond" panose="020B0506020202020204"/>
              </a:rPr>
              <a:t>Location</a:t>
            </a:r>
            <a:r>
              <a:rPr lang="en-US" sz="1600" dirty="0">
                <a:solidFill>
                  <a:schemeClr val="bg1"/>
                </a:solidFill>
                <a:latin typeface="Arial Nova Cond" panose="020B0506020202020204"/>
              </a:rPr>
              <a:t> : Cairo - Egypt</a:t>
            </a:r>
            <a:endParaRPr lang="ar-EG" sz="1600" dirty="0">
              <a:solidFill>
                <a:schemeClr val="bg1"/>
              </a:solidFill>
              <a:latin typeface="Arial Nova Cond" panose="020B0506020202020204"/>
            </a:endParaRPr>
          </a:p>
          <a:p>
            <a:r>
              <a:rPr lang="en-US" sz="1600" b="1" dirty="0">
                <a:solidFill>
                  <a:srgbClr val="F6A816"/>
                </a:solidFill>
                <a:latin typeface="Arial Nova Cond" panose="020B0506020202020204"/>
              </a:rPr>
              <a:t>Owner</a:t>
            </a:r>
            <a:r>
              <a:rPr lang="en-US" sz="1600" dirty="0">
                <a:solidFill>
                  <a:schemeClr val="bg1"/>
                </a:solidFill>
                <a:latin typeface="Arial Nova Cond" panose="020B0506020202020204"/>
              </a:rPr>
              <a:t> : HSBC Bank</a:t>
            </a:r>
            <a:endParaRPr lang="ar-EG" sz="1600" dirty="0">
              <a:solidFill>
                <a:schemeClr val="bg1"/>
              </a:solidFill>
              <a:latin typeface="Arial Nova Cond" panose="020B0506020202020204"/>
            </a:endParaRPr>
          </a:p>
          <a:p>
            <a:r>
              <a:rPr lang="en-US" sz="1600" b="1" dirty="0">
                <a:solidFill>
                  <a:srgbClr val="F6A816"/>
                </a:solidFill>
                <a:latin typeface="Arial Nova Cond" panose="020B0506020202020204"/>
              </a:rPr>
              <a:t>Consultant</a:t>
            </a:r>
            <a:r>
              <a:rPr lang="en-US" sz="1600" dirty="0">
                <a:solidFill>
                  <a:schemeClr val="bg1"/>
                </a:solidFill>
                <a:latin typeface="Arial Nova Cond" panose="020B0506020202020204"/>
              </a:rPr>
              <a:t> :  ECG </a:t>
            </a:r>
          </a:p>
          <a:p>
            <a:pPr defTabSz="853410">
              <a:defRPr/>
            </a:pPr>
            <a:r>
              <a:rPr lang="en-US" sz="1600" b="1" dirty="0">
                <a:solidFill>
                  <a:srgbClr val="F6A816"/>
                </a:solidFill>
                <a:latin typeface="Arial Nova Cond" panose="020B0506020202020204"/>
              </a:rPr>
              <a:t>SCOPE OF WORK </a:t>
            </a:r>
            <a:endParaRPr lang="ar-EG" sz="1600" b="1" dirty="0">
              <a:solidFill>
                <a:srgbClr val="F6A816"/>
              </a:solidFill>
              <a:latin typeface="Arial Nova Cond" panose="020B0506020202020204"/>
            </a:endParaRPr>
          </a:p>
          <a:p>
            <a:r>
              <a:rPr lang="en-US" sz="1600" dirty="0">
                <a:solidFill>
                  <a:schemeClr val="bg1"/>
                </a:solidFill>
                <a:latin typeface="Arial Nova Cond" panose="020B0506020202020204"/>
              </a:rPr>
              <a:t>Supplying and installing all sheet works (stainless steel) for the bank’s kitchen on the ground floor, along with supplying &amp; installing ventilation works</a:t>
            </a:r>
          </a:p>
        </p:txBody>
      </p:sp>
      <p:pic>
        <p:nvPicPr>
          <p:cNvPr id="5" name="Picture 4">
            <a:extLst>
              <a:ext uri="{FF2B5EF4-FFF2-40B4-BE49-F238E27FC236}">
                <a16:creationId xmlns:a16="http://schemas.microsoft.com/office/drawing/2014/main" id="{C9BF53B8-99C1-E502-628D-8A68DCCB39F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85194" y="4086332"/>
            <a:ext cx="2497370" cy="1595199"/>
          </a:xfrm>
          <a:prstGeom prst="rect">
            <a:avLst/>
          </a:prstGeom>
        </p:spPr>
      </p:pic>
      <p:sp>
        <p:nvSpPr>
          <p:cNvPr id="8" name="TextBox 7">
            <a:extLst>
              <a:ext uri="{FF2B5EF4-FFF2-40B4-BE49-F238E27FC236}">
                <a16:creationId xmlns:a16="http://schemas.microsoft.com/office/drawing/2014/main" id="{F776D8D6-2342-A82C-20CD-FBBB26A443BE}"/>
              </a:ext>
            </a:extLst>
          </p:cNvPr>
          <p:cNvSpPr txBox="1"/>
          <p:nvPr/>
        </p:nvSpPr>
        <p:spPr>
          <a:xfrm>
            <a:off x="6281852" y="1612128"/>
            <a:ext cx="5734392" cy="2062103"/>
          </a:xfrm>
          <a:prstGeom prst="rect">
            <a:avLst/>
          </a:prstGeom>
          <a:noFill/>
        </p:spPr>
        <p:txBody>
          <a:bodyPr wrap="square" rtlCol="0">
            <a:spAutoFit/>
          </a:bodyPr>
          <a:lstStyle/>
          <a:p>
            <a:pPr lvl="0" defTabSz="853410">
              <a:defRPr/>
            </a:pPr>
            <a:r>
              <a:rPr lang="en-US" sz="1600" b="1" dirty="0">
                <a:solidFill>
                  <a:srgbClr val="F6A816"/>
                </a:solidFill>
                <a:latin typeface="Arial Nova Cond" panose="020B0506020202020204"/>
              </a:rPr>
              <a:t>SILVER MALL </a:t>
            </a:r>
          </a:p>
          <a:p>
            <a:r>
              <a:rPr lang="en-US" sz="1600" b="1" dirty="0">
                <a:solidFill>
                  <a:srgbClr val="F6A816"/>
                </a:solidFill>
                <a:latin typeface="Arial Nova Cond" panose="020B0506020202020204"/>
              </a:rPr>
              <a:t>Location</a:t>
            </a:r>
            <a:r>
              <a:rPr lang="en-US" sz="1600" dirty="0">
                <a:solidFill>
                  <a:schemeClr val="bg1"/>
                </a:solidFill>
                <a:latin typeface="Arial Nova Cond" panose="020B0506020202020204"/>
              </a:rPr>
              <a:t> : Cairo - Egypt</a:t>
            </a:r>
            <a:endParaRPr lang="ar-EG" sz="1600" dirty="0">
              <a:solidFill>
                <a:schemeClr val="bg1"/>
              </a:solidFill>
              <a:latin typeface="Arial Nova Cond" panose="020B0506020202020204"/>
            </a:endParaRPr>
          </a:p>
          <a:p>
            <a:pPr lvl="0" defTabSz="853410">
              <a:defRPr/>
            </a:pPr>
            <a:r>
              <a:rPr lang="en-US" sz="1600" b="1" dirty="0">
                <a:solidFill>
                  <a:srgbClr val="F6A816"/>
                </a:solidFill>
                <a:latin typeface="Arial Nova Cond" panose="020B0506020202020204"/>
              </a:rPr>
              <a:t>Owner</a:t>
            </a:r>
            <a:r>
              <a:rPr lang="en-US" sz="1600" dirty="0">
                <a:solidFill>
                  <a:schemeClr val="bg1"/>
                </a:solidFill>
                <a:latin typeface="Arial Nova Cond" panose="020B0506020202020204"/>
              </a:rPr>
              <a:t> : Silver </a:t>
            </a:r>
          </a:p>
          <a:p>
            <a:r>
              <a:rPr lang="en-US" sz="1600" b="1" dirty="0">
                <a:solidFill>
                  <a:srgbClr val="F6A816"/>
                </a:solidFill>
                <a:latin typeface="Arial Nova Cond" panose="020B0506020202020204"/>
              </a:rPr>
              <a:t>Consultant</a:t>
            </a:r>
            <a:r>
              <a:rPr lang="en-US" sz="1600" dirty="0">
                <a:solidFill>
                  <a:schemeClr val="bg1"/>
                </a:solidFill>
                <a:latin typeface="Arial Nova Cond" panose="020B0506020202020204"/>
              </a:rPr>
              <a:t> :  Engineering Department</a:t>
            </a:r>
          </a:p>
          <a:p>
            <a:r>
              <a:rPr lang="en-US" sz="1600" b="1" dirty="0">
                <a:solidFill>
                  <a:srgbClr val="F6A816"/>
                </a:solidFill>
                <a:latin typeface="Arial Nova Cond" panose="020B0506020202020204"/>
              </a:rPr>
              <a:t>SCOPE OF WORK</a:t>
            </a:r>
            <a:endParaRPr lang="ar-EG" sz="1600" b="1" dirty="0">
              <a:solidFill>
                <a:srgbClr val="F6A816"/>
              </a:solidFill>
              <a:latin typeface="Arial Nova Cond" panose="020B0506020202020204"/>
            </a:endParaRPr>
          </a:p>
          <a:p>
            <a:r>
              <a:rPr lang="en-US" sz="1600" dirty="0">
                <a:solidFill>
                  <a:schemeClr val="bg1"/>
                </a:solidFill>
                <a:latin typeface="Arial Nova Cond" panose="020B0506020202020204"/>
              </a:rPr>
              <a:t>Supply </a:t>
            </a:r>
            <a:r>
              <a:rPr lang="ar-EG" sz="1600" dirty="0">
                <a:solidFill>
                  <a:schemeClr val="bg1"/>
                </a:solidFill>
                <a:latin typeface="Arial Nova Cond" panose="020B0506020202020204"/>
              </a:rPr>
              <a:t>&amp;</a:t>
            </a:r>
            <a:r>
              <a:rPr lang="en-US" sz="1600" dirty="0">
                <a:solidFill>
                  <a:schemeClr val="bg1"/>
                </a:solidFill>
                <a:latin typeface="Arial Nova Cond" panose="020B0506020202020204"/>
              </a:rPr>
              <a:t> installation of central air conditioning in the mall with a capacity of 180 tons of cooling (Condensing Unit + Air Handling Unit + Ventilation System ) </a:t>
            </a:r>
          </a:p>
        </p:txBody>
      </p:sp>
      <p:sp>
        <p:nvSpPr>
          <p:cNvPr id="12" name="Rectangle 11">
            <a:extLst>
              <a:ext uri="{FF2B5EF4-FFF2-40B4-BE49-F238E27FC236}">
                <a16:creationId xmlns:a16="http://schemas.microsoft.com/office/drawing/2014/main" id="{F2E0F54B-A5DA-19C6-119F-D45686776C8F}"/>
              </a:ext>
            </a:extLst>
          </p:cNvPr>
          <p:cNvSpPr/>
          <p:nvPr/>
        </p:nvSpPr>
        <p:spPr>
          <a:xfrm>
            <a:off x="6269733" y="3072331"/>
            <a:ext cx="4028153" cy="646331"/>
          </a:xfrm>
          <a:prstGeom prst="rect">
            <a:avLst/>
          </a:prstGeom>
        </p:spPr>
        <p:txBody>
          <a:bodyPr wrap="square">
            <a:spAutoFit/>
          </a:bodyPr>
          <a:lstStyle/>
          <a:p>
            <a:r>
              <a:rPr lang="en-US" b="1" i="1" dirty="0">
                <a:solidFill>
                  <a:schemeClr val="bg1"/>
                </a:solidFill>
              </a:rPr>
              <a:t> </a:t>
            </a:r>
          </a:p>
          <a:p>
            <a:endParaRPr lang="ar-EG" b="1" i="1" dirty="0">
              <a:solidFill>
                <a:schemeClr val="bg1"/>
              </a:solidFill>
            </a:endParaRPr>
          </a:p>
        </p:txBody>
      </p:sp>
      <p:pic>
        <p:nvPicPr>
          <p:cNvPr id="13" name="Picture 12">
            <a:extLst>
              <a:ext uri="{FF2B5EF4-FFF2-40B4-BE49-F238E27FC236}">
                <a16:creationId xmlns:a16="http://schemas.microsoft.com/office/drawing/2014/main" id="{7C4BA959-3B80-CE0A-C5A8-94EBF850D73F}"/>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668243" y="4086333"/>
            <a:ext cx="3058160" cy="1595198"/>
          </a:xfrm>
          <a:prstGeom prst="rect">
            <a:avLst/>
          </a:prstGeom>
        </p:spPr>
      </p:pic>
      <p:cxnSp>
        <p:nvCxnSpPr>
          <p:cNvPr id="3" name="Straight Connector 2">
            <a:extLst>
              <a:ext uri="{FF2B5EF4-FFF2-40B4-BE49-F238E27FC236}">
                <a16:creationId xmlns:a16="http://schemas.microsoft.com/office/drawing/2014/main" id="{5D479062-2123-0C77-D349-3A38392FF1BF}"/>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DC51969-39FD-336E-E2FD-EEB024AFA18E}"/>
              </a:ext>
            </a:extLst>
          </p:cNvPr>
          <p:cNvSpPr txBox="1"/>
          <p:nvPr/>
        </p:nvSpPr>
        <p:spPr>
          <a:xfrm>
            <a:off x="1319697" y="9922"/>
            <a:ext cx="3692569"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B) Contracting </a:t>
            </a:r>
            <a:r>
              <a:rPr lang="en-US" sz="2000" b="1" dirty="0">
                <a:solidFill>
                  <a:schemeClr val="bg1"/>
                </a:solidFill>
                <a:latin typeface="Arial Nova Cond" panose="020B0506020202020204" pitchFamily="34" charset="0"/>
              </a:rPr>
              <a:t>// Reference</a:t>
            </a:r>
            <a:endParaRPr lang="en-US" sz="2000" dirty="0">
              <a:solidFill>
                <a:schemeClr val="bg1"/>
              </a:solidFill>
              <a:latin typeface="Arial Nova Cond" panose="020B0506020202020204" pitchFamily="34" charset="0"/>
            </a:endParaRPr>
          </a:p>
        </p:txBody>
      </p:sp>
      <p:sp>
        <p:nvSpPr>
          <p:cNvPr id="15" name="TextBox 14">
            <a:extLst>
              <a:ext uri="{FF2B5EF4-FFF2-40B4-BE49-F238E27FC236}">
                <a16:creationId xmlns:a16="http://schemas.microsoft.com/office/drawing/2014/main" id="{168CA947-AEAC-2295-6227-CC1CCBB6DC47}"/>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pic>
        <p:nvPicPr>
          <p:cNvPr id="1026" name="Picture 2" descr="فروع بنك HSBC العناوين و مواعيد العمل لكافة الفروع | سوبر كايرو">
            <a:extLst>
              <a:ext uri="{FF2B5EF4-FFF2-40B4-BE49-F238E27FC236}">
                <a16:creationId xmlns:a16="http://schemas.microsoft.com/office/drawing/2014/main" id="{1100CE2B-79C3-6DD4-12AB-2EC81B9088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9530" y="4086332"/>
            <a:ext cx="2698813" cy="159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78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0B85753-C349-7AC7-0585-3BC1F7E43240}"/>
              </a:ext>
            </a:extLst>
          </p:cNvPr>
          <p:cNvSpPr txBox="1"/>
          <p:nvPr/>
        </p:nvSpPr>
        <p:spPr>
          <a:xfrm>
            <a:off x="180314" y="1598824"/>
            <a:ext cx="5868794" cy="1938992"/>
          </a:xfrm>
          <a:prstGeom prst="rect">
            <a:avLst/>
          </a:prstGeom>
          <a:noFill/>
        </p:spPr>
        <p:txBody>
          <a:bodyPr wrap="square" rtlCol="0">
            <a:spAutoFit/>
          </a:bodyPr>
          <a:lstStyle/>
          <a:p>
            <a:r>
              <a:rPr lang="en-US" sz="1600" b="1" dirty="0">
                <a:solidFill>
                  <a:srgbClr val="F6A816"/>
                </a:solidFill>
                <a:latin typeface="Arial Nova Cond" panose="020B0506020202020204" pitchFamily="34" charset="0"/>
              </a:rPr>
              <a:t>AL SALAM FACTORY </a:t>
            </a:r>
            <a:endParaRPr lang="ar-EG" sz="1600" b="1" dirty="0">
              <a:solidFill>
                <a:srgbClr val="F6A816"/>
              </a:solidFill>
              <a:latin typeface="Arial Nova Cond" panose="020B0506020202020204" pitchFamily="34" charset="0"/>
            </a:endParaRPr>
          </a:p>
          <a:p>
            <a:r>
              <a:rPr lang="en-US" sz="1600" b="1" dirty="0">
                <a:solidFill>
                  <a:srgbClr val="F6A816"/>
                </a:solidFill>
                <a:latin typeface="Arial Nova Cond" panose="020B0506020202020204" pitchFamily="34" charset="0"/>
              </a:rPr>
              <a:t>Location</a:t>
            </a:r>
            <a:r>
              <a:rPr lang="en-US" dirty="0">
                <a:solidFill>
                  <a:schemeClr val="bg1"/>
                </a:solidFill>
                <a:latin typeface="Arial Nova Cond" panose="020B0506020202020204" pitchFamily="34" charset="0"/>
              </a:rPr>
              <a:t> </a:t>
            </a:r>
            <a:r>
              <a:rPr lang="en-US" sz="1600" dirty="0">
                <a:solidFill>
                  <a:schemeClr val="bg1"/>
                </a:solidFill>
                <a:latin typeface="Arial Nova Cond" panose="020B0506020202020204" pitchFamily="34" charset="0"/>
              </a:rPr>
              <a:t>:</a:t>
            </a:r>
            <a:r>
              <a:rPr lang="en-US" dirty="0">
                <a:solidFill>
                  <a:schemeClr val="bg1"/>
                </a:solidFill>
                <a:latin typeface="Arial Nova Cond" panose="020B0506020202020204" pitchFamily="34" charset="0"/>
              </a:rPr>
              <a:t> </a:t>
            </a:r>
            <a:r>
              <a:rPr lang="en-US" sz="1600" dirty="0">
                <a:solidFill>
                  <a:schemeClr val="bg1"/>
                </a:solidFill>
                <a:latin typeface="Arial Nova Cond" panose="020B0506020202020204" pitchFamily="34" charset="0"/>
              </a:rPr>
              <a:t>Industrial Zone, Fifth Settlement</a:t>
            </a:r>
            <a:r>
              <a:rPr lang="ar-EG" sz="1600" dirty="0">
                <a:solidFill>
                  <a:schemeClr val="bg1"/>
                </a:solidFill>
                <a:latin typeface="Arial Nova Cond" panose="020B0506020202020204" pitchFamily="34" charset="0"/>
              </a:rPr>
              <a:t> </a:t>
            </a:r>
            <a:r>
              <a:rPr lang="en-US" sz="1600" dirty="0">
                <a:solidFill>
                  <a:schemeClr val="bg1"/>
                </a:solidFill>
                <a:latin typeface="Arial Nova Cond" panose="020B0506020202020204" pitchFamily="34" charset="0"/>
              </a:rPr>
              <a:t>- Egypt</a:t>
            </a:r>
            <a:endParaRPr lang="ar-EG" sz="1600" dirty="0">
              <a:solidFill>
                <a:schemeClr val="bg1"/>
              </a:solidFill>
              <a:latin typeface="Arial Nova Cond" panose="020B0506020202020204" pitchFamily="34" charset="0"/>
            </a:endParaRPr>
          </a:p>
          <a:p>
            <a:r>
              <a:rPr lang="en-US" sz="1600" b="1" dirty="0">
                <a:solidFill>
                  <a:srgbClr val="F6A816"/>
                </a:solidFill>
                <a:latin typeface="Arial Nova Cond" panose="020B0506020202020204" pitchFamily="34" charset="0"/>
              </a:rPr>
              <a:t>Owner</a:t>
            </a:r>
            <a:r>
              <a:rPr lang="en-US" dirty="0">
                <a:solidFill>
                  <a:schemeClr val="bg1"/>
                </a:solidFill>
                <a:latin typeface="Arial Nova Cond" panose="020B0506020202020204" pitchFamily="34" charset="0"/>
              </a:rPr>
              <a:t> </a:t>
            </a:r>
            <a:r>
              <a:rPr lang="en-US" sz="1600" dirty="0">
                <a:solidFill>
                  <a:schemeClr val="bg1"/>
                </a:solidFill>
                <a:latin typeface="Arial Nova Cond" panose="020B0506020202020204" pitchFamily="34" charset="0"/>
              </a:rPr>
              <a:t>:</a:t>
            </a:r>
            <a:r>
              <a:rPr lang="en-US" dirty="0">
                <a:solidFill>
                  <a:schemeClr val="bg1"/>
                </a:solidFill>
                <a:latin typeface="Arial Nova Cond" panose="020B0506020202020204" pitchFamily="34" charset="0"/>
              </a:rPr>
              <a:t> </a:t>
            </a:r>
            <a:r>
              <a:rPr lang="en-US" sz="1600" dirty="0">
                <a:solidFill>
                  <a:schemeClr val="bg1"/>
                </a:solidFill>
                <a:latin typeface="Arial Nova Cond" panose="020B0506020202020204" pitchFamily="34" charset="0"/>
              </a:rPr>
              <a:t>Al Salam Factory </a:t>
            </a:r>
            <a:endParaRPr lang="ar-EG" sz="1600" dirty="0">
              <a:solidFill>
                <a:schemeClr val="bg1"/>
              </a:solidFill>
              <a:latin typeface="Arial Nova Cond" panose="020B0506020202020204" pitchFamily="34" charset="0"/>
            </a:endParaRPr>
          </a:p>
          <a:p>
            <a:r>
              <a:rPr lang="en-US" sz="1600" b="1" dirty="0">
                <a:solidFill>
                  <a:srgbClr val="F6A816"/>
                </a:solidFill>
                <a:latin typeface="Arial Nova Cond" panose="020B0506020202020204" pitchFamily="34" charset="0"/>
              </a:rPr>
              <a:t>Consultant</a:t>
            </a:r>
            <a:r>
              <a:rPr lang="en-US" dirty="0">
                <a:solidFill>
                  <a:schemeClr val="bg1"/>
                </a:solidFill>
                <a:latin typeface="Arial Nova Cond" panose="020B0506020202020204" pitchFamily="34" charset="0"/>
              </a:rPr>
              <a:t> </a:t>
            </a:r>
            <a:r>
              <a:rPr lang="en-US" sz="1600" dirty="0">
                <a:solidFill>
                  <a:schemeClr val="bg1"/>
                </a:solidFill>
                <a:latin typeface="Arial Nova Cond" panose="020B0506020202020204" pitchFamily="34" charset="0"/>
              </a:rPr>
              <a:t>:</a:t>
            </a:r>
            <a:r>
              <a:rPr lang="en-US" dirty="0">
                <a:solidFill>
                  <a:schemeClr val="bg1"/>
                </a:solidFill>
                <a:latin typeface="Arial Nova Cond" panose="020B0506020202020204" pitchFamily="34" charset="0"/>
              </a:rPr>
              <a:t> </a:t>
            </a:r>
            <a:r>
              <a:rPr lang="en-US" sz="1600" dirty="0">
                <a:solidFill>
                  <a:schemeClr val="bg1"/>
                </a:solidFill>
                <a:latin typeface="Arial Nova Cond" panose="020B0506020202020204" pitchFamily="34" charset="0"/>
              </a:rPr>
              <a:t>REM Consult </a:t>
            </a:r>
          </a:p>
          <a:p>
            <a:r>
              <a:rPr lang="en-US" sz="1600" b="1" dirty="0">
                <a:solidFill>
                  <a:srgbClr val="F6A816"/>
                </a:solidFill>
                <a:latin typeface="Arial Nova Cond" panose="020B0506020202020204" pitchFamily="34" charset="0"/>
              </a:rPr>
              <a:t>SCOPE OF WORK </a:t>
            </a:r>
            <a:endParaRPr lang="ar-EG" sz="1600" b="1" dirty="0">
              <a:solidFill>
                <a:srgbClr val="F6A816"/>
              </a:solidFill>
              <a:latin typeface="Arial Nova Cond" panose="020B0506020202020204" pitchFamily="34" charset="0"/>
            </a:endParaRPr>
          </a:p>
          <a:p>
            <a:r>
              <a:rPr lang="en-US" sz="1600" dirty="0">
                <a:solidFill>
                  <a:schemeClr val="bg1"/>
                </a:solidFill>
                <a:latin typeface="Arial Nova Cond" panose="020B0506020202020204" pitchFamily="34" charset="0"/>
              </a:rPr>
              <a:t>Supplying and installing the ventilation line for the food fryer unit in the factory. Stainless steel line ventilation with 6000 CFM fans</a:t>
            </a:r>
            <a:r>
              <a:rPr lang="ar-EG" dirty="0">
                <a:solidFill>
                  <a:schemeClr val="bg1"/>
                </a:solidFill>
                <a:latin typeface="Arial Nova Cond" panose="020B0506020202020204" pitchFamily="34" charset="0"/>
              </a:rPr>
              <a:t>.</a:t>
            </a:r>
            <a:endParaRPr lang="en-US" dirty="0">
              <a:solidFill>
                <a:schemeClr val="bg1"/>
              </a:solidFill>
              <a:latin typeface="Arial Nova Cond" panose="020B0506020202020204" pitchFamily="34" charset="0"/>
            </a:endParaRPr>
          </a:p>
        </p:txBody>
      </p:sp>
      <p:pic>
        <p:nvPicPr>
          <p:cNvPr id="3" name="Picture 2">
            <a:extLst>
              <a:ext uri="{FF2B5EF4-FFF2-40B4-BE49-F238E27FC236}">
                <a16:creationId xmlns:a16="http://schemas.microsoft.com/office/drawing/2014/main" id="{C60179F6-B321-7569-ED47-393013CA7D20}"/>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21761" y="4228834"/>
            <a:ext cx="3385900" cy="1680073"/>
          </a:xfrm>
          <a:prstGeom prst="rect">
            <a:avLst/>
          </a:prstGeom>
        </p:spPr>
      </p:pic>
      <p:sp>
        <p:nvSpPr>
          <p:cNvPr id="8" name="TextBox 7">
            <a:extLst>
              <a:ext uri="{FF2B5EF4-FFF2-40B4-BE49-F238E27FC236}">
                <a16:creationId xmlns:a16="http://schemas.microsoft.com/office/drawing/2014/main" id="{781A5ED7-5C47-2AFA-5202-7E82F31A057C}"/>
              </a:ext>
            </a:extLst>
          </p:cNvPr>
          <p:cNvSpPr txBox="1"/>
          <p:nvPr/>
        </p:nvSpPr>
        <p:spPr>
          <a:xfrm>
            <a:off x="6229422" y="1521503"/>
            <a:ext cx="4786921" cy="1908215"/>
          </a:xfrm>
          <a:prstGeom prst="rect">
            <a:avLst/>
          </a:prstGeom>
          <a:noFill/>
        </p:spPr>
        <p:txBody>
          <a:bodyPr wrap="square" rtlCol="0">
            <a:spAutoFit/>
          </a:bodyPr>
          <a:lstStyle/>
          <a:p>
            <a:pPr lvl="0" defTabSz="853410">
              <a:defRPr/>
            </a:pPr>
            <a:r>
              <a:rPr lang="en-US" sz="1600" b="1" dirty="0">
                <a:solidFill>
                  <a:srgbClr val="F6A816"/>
                </a:solidFill>
                <a:latin typeface="Arial Nova Cond" panose="020B0506020202020204"/>
              </a:rPr>
              <a:t>SIKLAM FACTORY </a:t>
            </a:r>
          </a:p>
          <a:p>
            <a:r>
              <a:rPr lang="en-US" sz="1600" b="1" dirty="0">
                <a:solidFill>
                  <a:srgbClr val="F6A816"/>
                </a:solidFill>
                <a:latin typeface="Arial Nova Cond" panose="020B0506020202020204"/>
              </a:rPr>
              <a:t>Location</a:t>
            </a:r>
            <a:r>
              <a:rPr lang="en-US" dirty="0">
                <a:solidFill>
                  <a:schemeClr val="bg1"/>
                </a:solidFill>
              </a:rPr>
              <a:t> </a:t>
            </a:r>
            <a:r>
              <a:rPr lang="en-US" sz="1600" dirty="0">
                <a:solidFill>
                  <a:schemeClr val="bg1"/>
                </a:solidFill>
                <a:latin typeface="Arial Nova Cond" panose="020B0506020202020204" pitchFamily="34" charset="0"/>
              </a:rPr>
              <a:t>:</a:t>
            </a:r>
            <a:r>
              <a:rPr lang="en-US" dirty="0">
                <a:solidFill>
                  <a:schemeClr val="bg1"/>
                </a:solidFill>
              </a:rPr>
              <a:t> </a:t>
            </a:r>
            <a:r>
              <a:rPr lang="en-US" sz="1600" dirty="0">
                <a:solidFill>
                  <a:schemeClr val="bg1"/>
                </a:solidFill>
                <a:latin typeface="Arial Nova Cond" panose="020B0506020202020204" pitchFamily="34" charset="0"/>
              </a:rPr>
              <a:t>Alex - Egypt</a:t>
            </a:r>
            <a:endParaRPr lang="ar-EG" sz="1600" dirty="0">
              <a:solidFill>
                <a:schemeClr val="bg1"/>
              </a:solidFill>
              <a:latin typeface="Arial Nova Cond" panose="020B0506020202020204" pitchFamily="34" charset="0"/>
            </a:endParaRPr>
          </a:p>
          <a:p>
            <a:pPr lvl="0" defTabSz="853410">
              <a:defRPr/>
            </a:pPr>
            <a:r>
              <a:rPr lang="en-US" sz="1600" b="1" dirty="0">
                <a:solidFill>
                  <a:srgbClr val="F6A816"/>
                </a:solidFill>
                <a:latin typeface="Arial Nova Cond" panose="020B0506020202020204"/>
              </a:rPr>
              <a:t>Owner</a:t>
            </a:r>
            <a:r>
              <a:rPr lang="en-US" dirty="0">
                <a:solidFill>
                  <a:schemeClr val="bg1"/>
                </a:solidFill>
              </a:rPr>
              <a:t> </a:t>
            </a:r>
            <a:r>
              <a:rPr lang="en-US" sz="1600" dirty="0">
                <a:solidFill>
                  <a:schemeClr val="bg1"/>
                </a:solidFill>
                <a:latin typeface="Arial Nova Cond" panose="020B0506020202020204" pitchFamily="34" charset="0"/>
              </a:rPr>
              <a:t>: Al Mansour Ind</a:t>
            </a:r>
          </a:p>
          <a:p>
            <a:r>
              <a:rPr lang="en-US" sz="1600" b="1" dirty="0">
                <a:solidFill>
                  <a:srgbClr val="F6A816"/>
                </a:solidFill>
                <a:latin typeface="Arial Nova Cond" panose="020B0506020202020204"/>
              </a:rPr>
              <a:t>Consultant</a:t>
            </a:r>
            <a:r>
              <a:rPr lang="en-US" sz="1600" dirty="0">
                <a:solidFill>
                  <a:schemeClr val="bg1"/>
                </a:solidFill>
                <a:latin typeface="Arial Nova Cond" panose="020B0506020202020204" pitchFamily="34" charset="0"/>
              </a:rPr>
              <a:t> :  Engineering Department </a:t>
            </a:r>
          </a:p>
          <a:p>
            <a:r>
              <a:rPr lang="en-US" sz="1600" b="1" dirty="0">
                <a:solidFill>
                  <a:srgbClr val="F6A816"/>
                </a:solidFill>
                <a:latin typeface="Arial Nova Cond" panose="020B0506020202020204"/>
              </a:rPr>
              <a:t>SCOPE OF WORK</a:t>
            </a:r>
            <a:endParaRPr lang="ar-EG" sz="1600" b="1" dirty="0">
              <a:solidFill>
                <a:srgbClr val="F6A816"/>
              </a:solidFill>
              <a:latin typeface="Arial Nova Cond" panose="020B0506020202020204"/>
            </a:endParaRPr>
          </a:p>
          <a:p>
            <a:r>
              <a:rPr lang="en-US" sz="1600" dirty="0">
                <a:solidFill>
                  <a:schemeClr val="bg1"/>
                </a:solidFill>
                <a:latin typeface="Arial Nova Cond" panose="020B0506020202020204" pitchFamily="34" charset="0"/>
              </a:rPr>
              <a:t>Supply and installation of juice house ventilation line Galvanized steel line ventilation with 12000</a:t>
            </a:r>
            <a:r>
              <a:rPr lang="ar-EG" sz="1600" dirty="0">
                <a:solidFill>
                  <a:schemeClr val="bg1"/>
                </a:solidFill>
                <a:latin typeface="Arial Nova Cond" panose="020B0506020202020204" pitchFamily="34" charset="0"/>
              </a:rPr>
              <a:t>  </a:t>
            </a:r>
            <a:r>
              <a:rPr lang="en-US" sz="1600" dirty="0">
                <a:solidFill>
                  <a:schemeClr val="bg1"/>
                </a:solidFill>
                <a:latin typeface="Arial Nova Cond" panose="020B0506020202020204" pitchFamily="34" charset="0"/>
              </a:rPr>
              <a:t>CFM fans</a:t>
            </a:r>
          </a:p>
        </p:txBody>
      </p:sp>
      <p:pic>
        <p:nvPicPr>
          <p:cNvPr id="13" name="Picture 12">
            <a:extLst>
              <a:ext uri="{FF2B5EF4-FFF2-40B4-BE49-F238E27FC236}">
                <a16:creationId xmlns:a16="http://schemas.microsoft.com/office/drawing/2014/main" id="{555298B4-EB76-9ADE-8AF8-F9FD968345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5356" y="4228833"/>
            <a:ext cx="2397698" cy="1680073"/>
          </a:xfrm>
          <a:prstGeom prst="rect">
            <a:avLst/>
          </a:prstGeom>
        </p:spPr>
      </p:pic>
      <p:pic>
        <p:nvPicPr>
          <p:cNvPr id="14" name="Picture 13">
            <a:extLst>
              <a:ext uri="{FF2B5EF4-FFF2-40B4-BE49-F238E27FC236}">
                <a16:creationId xmlns:a16="http://schemas.microsoft.com/office/drawing/2014/main" id="{BE640CEE-F92D-696F-461E-DA12FA1F0D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73077" y="4222422"/>
            <a:ext cx="2389686" cy="1686483"/>
          </a:xfrm>
          <a:prstGeom prst="rect">
            <a:avLst/>
          </a:prstGeom>
        </p:spPr>
      </p:pic>
      <p:cxnSp>
        <p:nvCxnSpPr>
          <p:cNvPr id="5" name="Straight Connector 4">
            <a:extLst>
              <a:ext uri="{FF2B5EF4-FFF2-40B4-BE49-F238E27FC236}">
                <a16:creationId xmlns:a16="http://schemas.microsoft.com/office/drawing/2014/main" id="{9B97E152-1A45-22E3-71C7-50C6D321EA9A}"/>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D70EE9E-8FE9-74DA-5C92-9CF48A741BCC}"/>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Contracting</a:t>
            </a:r>
            <a:r>
              <a:rPr lang="en-US" sz="2800" b="1" dirty="0">
                <a:solidFill>
                  <a:srgbClr val="F6A816"/>
                </a:solidFill>
                <a:latin typeface="Arial Nova Cond" panose="020B0506020202020204" pitchFamily="34" charset="0"/>
              </a:rPr>
              <a:t> </a:t>
            </a:r>
          </a:p>
        </p:txBody>
      </p:sp>
      <p:sp>
        <p:nvSpPr>
          <p:cNvPr id="15" name="TextBox 14">
            <a:extLst>
              <a:ext uri="{FF2B5EF4-FFF2-40B4-BE49-F238E27FC236}">
                <a16:creationId xmlns:a16="http://schemas.microsoft.com/office/drawing/2014/main" id="{03BE9A38-6B01-D0A8-BE4A-D703498E9190}"/>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
        <p:nvSpPr>
          <p:cNvPr id="16" name="TextBox 15">
            <a:extLst>
              <a:ext uri="{FF2B5EF4-FFF2-40B4-BE49-F238E27FC236}">
                <a16:creationId xmlns:a16="http://schemas.microsoft.com/office/drawing/2014/main" id="{8ED35A48-C918-7A90-5413-61369A65B055}"/>
              </a:ext>
            </a:extLst>
          </p:cNvPr>
          <p:cNvSpPr txBox="1"/>
          <p:nvPr/>
        </p:nvSpPr>
        <p:spPr>
          <a:xfrm>
            <a:off x="3202554" y="516345"/>
            <a:ext cx="3089389" cy="400110"/>
          </a:xfrm>
          <a:prstGeom prst="rect">
            <a:avLst/>
          </a:prstGeom>
          <a:noFill/>
        </p:spPr>
        <p:txBody>
          <a:bodyPr wrap="square">
            <a:spAutoFit/>
          </a:bodyPr>
          <a:lstStyle/>
          <a:p>
            <a:r>
              <a:rPr lang="en-US" sz="2000" b="1" dirty="0">
                <a:solidFill>
                  <a:schemeClr val="bg1"/>
                </a:solidFill>
                <a:latin typeface="Arial Nova Cond" panose="020B0506020202020204" pitchFamily="34" charset="0"/>
              </a:rPr>
              <a:t>// Reference</a:t>
            </a:r>
            <a:endParaRPr lang="en-US" sz="20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811752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74D1FE25-1CB7-0EF2-B396-A3BABEB8AB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4242" y="4258281"/>
            <a:ext cx="3442919" cy="2240691"/>
          </a:xfrm>
          <a:prstGeom prst="rect">
            <a:avLst/>
          </a:prstGeom>
        </p:spPr>
      </p:pic>
      <p:sp>
        <p:nvSpPr>
          <p:cNvPr id="3" name="TextBox 2">
            <a:extLst>
              <a:ext uri="{FF2B5EF4-FFF2-40B4-BE49-F238E27FC236}">
                <a16:creationId xmlns:a16="http://schemas.microsoft.com/office/drawing/2014/main" id="{331F7989-BE20-02B0-A225-DCCF5E687D99}"/>
              </a:ext>
            </a:extLst>
          </p:cNvPr>
          <p:cNvSpPr txBox="1"/>
          <p:nvPr/>
        </p:nvSpPr>
        <p:spPr>
          <a:xfrm>
            <a:off x="283356" y="1479373"/>
            <a:ext cx="5584044" cy="2831544"/>
          </a:xfrm>
          <a:prstGeom prst="rect">
            <a:avLst/>
          </a:prstGeom>
          <a:noFill/>
        </p:spPr>
        <p:txBody>
          <a:bodyPr wrap="square" rtlCol="0">
            <a:spAutoFit/>
          </a:bodyPr>
          <a:lstStyle/>
          <a:p>
            <a:pPr lvl="0" defTabSz="853410">
              <a:defRPr/>
            </a:pPr>
            <a:r>
              <a:rPr lang="en-US" sz="1600" b="1" dirty="0">
                <a:solidFill>
                  <a:srgbClr val="F6A816"/>
                </a:solidFill>
                <a:latin typeface="Arial Nova Cond" panose="020B0506020202020204" pitchFamily="34" charset="0"/>
              </a:rPr>
              <a:t>LAVARG Factory </a:t>
            </a:r>
          </a:p>
          <a:p>
            <a:r>
              <a:rPr lang="en-US" sz="1600" b="1" dirty="0">
                <a:solidFill>
                  <a:srgbClr val="F6A816"/>
                </a:solidFill>
                <a:latin typeface="Arial Nova Cond" panose="020B0506020202020204" pitchFamily="34" charset="0"/>
              </a:rPr>
              <a:t>Location</a:t>
            </a:r>
            <a:r>
              <a:rPr lang="en-US" sz="1600" dirty="0">
                <a:solidFill>
                  <a:schemeClr val="bg1"/>
                </a:solidFill>
                <a:latin typeface="Arial Nova Cond" panose="020B0506020202020204" pitchFamily="34" charset="0"/>
              </a:rPr>
              <a:t> : Ain El Sokina - Egypt</a:t>
            </a:r>
            <a:endParaRPr lang="ar-EG" sz="1600" dirty="0">
              <a:solidFill>
                <a:schemeClr val="bg1"/>
              </a:solidFill>
              <a:latin typeface="Arial Nova Cond" panose="020B0506020202020204" pitchFamily="34" charset="0"/>
            </a:endParaRPr>
          </a:p>
          <a:p>
            <a:pPr lvl="0" defTabSz="853410">
              <a:defRPr/>
            </a:pPr>
            <a:r>
              <a:rPr lang="en-US" sz="1600" b="1" dirty="0">
                <a:solidFill>
                  <a:srgbClr val="F6A816"/>
                </a:solidFill>
                <a:latin typeface="Arial Nova Cond" panose="020B0506020202020204" pitchFamily="34" charset="0"/>
              </a:rPr>
              <a:t>Owner</a:t>
            </a:r>
            <a:r>
              <a:rPr lang="en-US" sz="1600" dirty="0">
                <a:solidFill>
                  <a:schemeClr val="bg1"/>
                </a:solidFill>
                <a:latin typeface="Arial Nova Cond" panose="020B0506020202020204" pitchFamily="34" charset="0"/>
              </a:rPr>
              <a:t> : </a:t>
            </a:r>
            <a:r>
              <a:rPr lang="en-US" sz="1600" b="1" dirty="0">
                <a:solidFill>
                  <a:schemeClr val="bg1"/>
                </a:solidFill>
                <a:latin typeface="Arial Nova Cond" panose="020B0506020202020204" pitchFamily="34" charset="0"/>
              </a:rPr>
              <a:t>Redecam Egypt Limited</a:t>
            </a:r>
          </a:p>
          <a:p>
            <a:pPr lvl="0" defTabSz="853410">
              <a:defRPr/>
            </a:pPr>
            <a:r>
              <a:rPr lang="en-US" sz="1600" b="1" dirty="0">
                <a:solidFill>
                  <a:srgbClr val="F6A816"/>
                </a:solidFill>
                <a:latin typeface="Arial Nova Cond" panose="020B0506020202020204" pitchFamily="34" charset="0"/>
              </a:rPr>
              <a:t>CONSULTANT</a:t>
            </a:r>
            <a:r>
              <a:rPr lang="en-US" sz="1600" dirty="0">
                <a:solidFill>
                  <a:schemeClr val="bg1"/>
                </a:solidFill>
                <a:latin typeface="Arial Nova Cond" panose="020B0506020202020204" pitchFamily="34" charset="0"/>
              </a:rPr>
              <a:t> :  ITALY  Consultant </a:t>
            </a:r>
          </a:p>
          <a:p>
            <a:r>
              <a:rPr lang="en-US" sz="1600" b="1" dirty="0">
                <a:solidFill>
                  <a:srgbClr val="F6A816"/>
                </a:solidFill>
                <a:latin typeface="Arial Nova Cond" panose="020B0506020202020204" pitchFamily="34" charset="0"/>
              </a:rPr>
              <a:t>SCOPE OF WORK</a:t>
            </a:r>
          </a:p>
          <a:p>
            <a:r>
              <a:rPr lang="en-US" sz="1600" b="1" i="1" dirty="0">
                <a:solidFill>
                  <a:schemeClr val="bg1"/>
                </a:solidFill>
                <a:latin typeface="Arial Nova Cond" panose="020B0506020202020204" pitchFamily="34" charset="0"/>
              </a:rPr>
              <a:t>Industrial Water Cooled Chiller </a:t>
            </a:r>
            <a:endParaRPr lang="ar-EG" sz="1600" b="1" i="1" dirty="0">
              <a:solidFill>
                <a:schemeClr val="bg1"/>
              </a:solidFill>
              <a:latin typeface="Arial Nova Cond" panose="020B0506020202020204" pitchFamily="34" charset="0"/>
            </a:endParaRPr>
          </a:p>
          <a:p>
            <a:r>
              <a:rPr lang="en-US" sz="1600" dirty="0">
                <a:solidFill>
                  <a:schemeClr val="bg1"/>
                </a:solidFill>
                <a:latin typeface="Arial Nova Cond" panose="020B0506020202020204" pitchFamily="34" charset="0"/>
              </a:rPr>
              <a:t>Supplying a chilled water cooling unit that serves the factory’s production line with a capacity of 25 tons for complete cooling with pumps, valves and expansion tank. The supply and supervision of the installation and operation were done by us</a:t>
            </a:r>
          </a:p>
          <a:p>
            <a:pPr lvl="0" defTabSz="853410">
              <a:defRPr/>
            </a:pPr>
            <a:endParaRPr lang="ar-EG" sz="1600" dirty="0">
              <a:solidFill>
                <a:schemeClr val="bg1"/>
              </a:solidFill>
              <a:latin typeface="Arial Nova Cond" panose="020B0506020202020204" pitchFamily="34" charset="0"/>
            </a:endParaRPr>
          </a:p>
        </p:txBody>
      </p:sp>
      <p:pic>
        <p:nvPicPr>
          <p:cNvPr id="8" name="Picture 7">
            <a:extLst>
              <a:ext uri="{FF2B5EF4-FFF2-40B4-BE49-F238E27FC236}">
                <a16:creationId xmlns:a16="http://schemas.microsoft.com/office/drawing/2014/main" id="{2007FA82-E8D4-9731-3F1E-652D22887F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91" y="4716339"/>
            <a:ext cx="1685332" cy="1324573"/>
          </a:xfrm>
          <a:prstGeom prst="rect">
            <a:avLst/>
          </a:prstGeom>
        </p:spPr>
      </p:pic>
      <p:pic>
        <p:nvPicPr>
          <p:cNvPr id="13" name="Picture 12">
            <a:extLst>
              <a:ext uri="{FF2B5EF4-FFF2-40B4-BE49-F238E27FC236}">
                <a16:creationId xmlns:a16="http://schemas.microsoft.com/office/drawing/2014/main" id="{31824B6F-5056-E7ED-92DE-9DED933AA4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0895" y="3773637"/>
            <a:ext cx="2118887" cy="2234695"/>
          </a:xfrm>
          <a:prstGeom prst="rect">
            <a:avLst/>
          </a:prstGeom>
        </p:spPr>
      </p:pic>
      <p:pic>
        <p:nvPicPr>
          <p:cNvPr id="14" name="Picture 13">
            <a:extLst>
              <a:ext uri="{FF2B5EF4-FFF2-40B4-BE49-F238E27FC236}">
                <a16:creationId xmlns:a16="http://schemas.microsoft.com/office/drawing/2014/main" id="{5F1653B2-35FC-FB99-8437-07D8B74113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179" y="4936080"/>
            <a:ext cx="2013084" cy="1072252"/>
          </a:xfrm>
          <a:prstGeom prst="rect">
            <a:avLst/>
          </a:prstGeom>
        </p:spPr>
      </p:pic>
      <p:pic>
        <p:nvPicPr>
          <p:cNvPr id="15" name="Picture 14">
            <a:extLst>
              <a:ext uri="{FF2B5EF4-FFF2-40B4-BE49-F238E27FC236}">
                <a16:creationId xmlns:a16="http://schemas.microsoft.com/office/drawing/2014/main" id="{B23753AF-E364-4038-166E-53862D9EFB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10265673" y="4352068"/>
            <a:ext cx="2237850" cy="1074681"/>
          </a:xfrm>
          <a:prstGeom prst="rect">
            <a:avLst/>
          </a:prstGeom>
        </p:spPr>
      </p:pic>
      <p:pic>
        <p:nvPicPr>
          <p:cNvPr id="16" name="Picture 15">
            <a:extLst>
              <a:ext uri="{FF2B5EF4-FFF2-40B4-BE49-F238E27FC236}">
                <a16:creationId xmlns:a16="http://schemas.microsoft.com/office/drawing/2014/main" id="{52D6841A-C6DF-E8B9-0EC2-125AAD6EFA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23339" y="3770483"/>
            <a:ext cx="2040924" cy="1072252"/>
          </a:xfrm>
          <a:prstGeom prst="rect">
            <a:avLst/>
          </a:prstGeom>
        </p:spPr>
      </p:pic>
      <p:sp>
        <p:nvSpPr>
          <p:cNvPr id="17" name="TextBox 16">
            <a:extLst>
              <a:ext uri="{FF2B5EF4-FFF2-40B4-BE49-F238E27FC236}">
                <a16:creationId xmlns:a16="http://schemas.microsoft.com/office/drawing/2014/main" id="{61C3B972-4E2A-E9D2-1B35-581B604AFC16}"/>
              </a:ext>
            </a:extLst>
          </p:cNvPr>
          <p:cNvSpPr txBox="1"/>
          <p:nvPr/>
        </p:nvSpPr>
        <p:spPr>
          <a:xfrm>
            <a:off x="6302828" y="1448364"/>
            <a:ext cx="4822371" cy="2062103"/>
          </a:xfrm>
          <a:prstGeom prst="rect">
            <a:avLst/>
          </a:prstGeom>
          <a:noFill/>
        </p:spPr>
        <p:txBody>
          <a:bodyPr wrap="square" rtlCol="0">
            <a:spAutoFit/>
          </a:bodyPr>
          <a:lstStyle/>
          <a:p>
            <a:pPr lvl="0" defTabSz="853410">
              <a:defRPr/>
            </a:pPr>
            <a:r>
              <a:rPr lang="en-US" sz="1600" b="1" dirty="0">
                <a:solidFill>
                  <a:srgbClr val="F6A816"/>
                </a:solidFill>
                <a:latin typeface="Arial Nova Cond" panose="020B0506020202020204" pitchFamily="34" charset="0"/>
              </a:rPr>
              <a:t>Maxim Mall </a:t>
            </a:r>
          </a:p>
          <a:p>
            <a:r>
              <a:rPr lang="en-US" sz="1600" b="1" dirty="0">
                <a:solidFill>
                  <a:srgbClr val="F6A816"/>
                </a:solidFill>
                <a:latin typeface="Arial Nova Cond" panose="020B0506020202020204" pitchFamily="34" charset="0"/>
              </a:rPr>
              <a:t>Location</a:t>
            </a:r>
            <a:r>
              <a:rPr lang="en-US" sz="1600" dirty="0">
                <a:solidFill>
                  <a:schemeClr val="bg1"/>
                </a:solidFill>
                <a:latin typeface="Arial Nova Cond" panose="020B0506020202020204" pitchFamily="34" charset="0"/>
              </a:rPr>
              <a:t> : El </a:t>
            </a:r>
            <a:r>
              <a:rPr lang="en-US" sz="1600" dirty="0" err="1">
                <a:solidFill>
                  <a:schemeClr val="bg1"/>
                </a:solidFill>
                <a:latin typeface="Arial Nova Cond" panose="020B0506020202020204" pitchFamily="34" charset="0"/>
              </a:rPr>
              <a:t>Tagamoa</a:t>
            </a:r>
            <a:r>
              <a:rPr lang="en-US" sz="1600" dirty="0">
                <a:solidFill>
                  <a:schemeClr val="bg1"/>
                </a:solidFill>
                <a:latin typeface="Arial Nova Cond" panose="020B0506020202020204" pitchFamily="34" charset="0"/>
              </a:rPr>
              <a:t> - Egypt</a:t>
            </a:r>
            <a:endParaRPr lang="ar-EG" sz="1600" dirty="0">
              <a:solidFill>
                <a:schemeClr val="bg1"/>
              </a:solidFill>
              <a:latin typeface="Arial Nova Cond" panose="020B0506020202020204" pitchFamily="34" charset="0"/>
            </a:endParaRPr>
          </a:p>
          <a:p>
            <a:pPr lvl="0" defTabSz="853410">
              <a:defRPr/>
            </a:pPr>
            <a:r>
              <a:rPr lang="en-US" sz="1600" b="1" dirty="0">
                <a:solidFill>
                  <a:srgbClr val="F6A816"/>
                </a:solidFill>
                <a:latin typeface="Arial Nova Cond" panose="020B0506020202020204" pitchFamily="34" charset="0"/>
              </a:rPr>
              <a:t>Owner</a:t>
            </a:r>
            <a:r>
              <a:rPr lang="en-US" sz="1600" dirty="0">
                <a:solidFill>
                  <a:schemeClr val="bg1"/>
                </a:solidFill>
                <a:latin typeface="Arial Nova Cond" panose="020B0506020202020204" pitchFamily="34" charset="0"/>
              </a:rPr>
              <a:t> : </a:t>
            </a:r>
            <a:r>
              <a:rPr lang="en-US" sz="1600" b="1" dirty="0">
                <a:solidFill>
                  <a:schemeClr val="bg1"/>
                </a:solidFill>
                <a:latin typeface="Arial Nova Cond" panose="020B0506020202020204" pitchFamily="34" charset="0"/>
              </a:rPr>
              <a:t>Royal Maxim </a:t>
            </a:r>
          </a:p>
          <a:p>
            <a:pPr lvl="0" defTabSz="853410">
              <a:defRPr/>
            </a:pPr>
            <a:r>
              <a:rPr lang="en-US" sz="1600" b="1" dirty="0">
                <a:solidFill>
                  <a:srgbClr val="F6A816"/>
                </a:solidFill>
                <a:latin typeface="Arial Nova Cond" panose="020B0506020202020204" pitchFamily="34" charset="0"/>
              </a:rPr>
              <a:t>Consultant</a:t>
            </a:r>
            <a:r>
              <a:rPr lang="en-US" sz="1600" dirty="0">
                <a:solidFill>
                  <a:schemeClr val="bg1"/>
                </a:solidFill>
                <a:latin typeface="Arial Nova Cond" panose="020B0506020202020204" pitchFamily="34" charset="0"/>
              </a:rPr>
              <a:t> :  Dora</a:t>
            </a:r>
          </a:p>
          <a:p>
            <a:r>
              <a:rPr lang="en-US" sz="1600" b="1" dirty="0">
                <a:solidFill>
                  <a:srgbClr val="F6A816"/>
                </a:solidFill>
                <a:latin typeface="Arial Nova Cond" panose="020B0506020202020204" pitchFamily="34" charset="0"/>
              </a:rPr>
              <a:t>SCOPE OF WORK</a:t>
            </a:r>
          </a:p>
          <a:p>
            <a:r>
              <a:rPr lang="en-US" sz="1600" dirty="0">
                <a:solidFill>
                  <a:schemeClr val="bg1"/>
                </a:solidFill>
                <a:latin typeface="Arial Nova Cond" panose="020B0506020202020204" pitchFamily="34" charset="0"/>
              </a:rPr>
              <a:t>Supplying and installing the ventilation line for Some shop and corridor</a:t>
            </a:r>
            <a:r>
              <a:rPr lang="ar-EG" sz="1600" dirty="0">
                <a:solidFill>
                  <a:schemeClr val="bg1"/>
                </a:solidFill>
                <a:latin typeface="Arial Nova Cond" panose="020B0506020202020204" pitchFamily="34" charset="0"/>
              </a:rPr>
              <a:t>.</a:t>
            </a:r>
            <a:endParaRPr lang="en-US" sz="1600" dirty="0">
              <a:solidFill>
                <a:schemeClr val="bg1"/>
              </a:solidFill>
              <a:latin typeface="Arial Nova Cond" panose="020B0506020202020204" pitchFamily="34" charset="0"/>
            </a:endParaRPr>
          </a:p>
          <a:p>
            <a:pPr lvl="0" defTabSz="853410">
              <a:defRPr/>
            </a:pPr>
            <a:endParaRPr lang="ar-EG" sz="1600" dirty="0">
              <a:solidFill>
                <a:schemeClr val="bg1"/>
              </a:solidFill>
              <a:latin typeface="Arial Nova Cond" panose="020B0506020202020204" pitchFamily="34" charset="0"/>
            </a:endParaRPr>
          </a:p>
        </p:txBody>
      </p:sp>
      <p:cxnSp>
        <p:nvCxnSpPr>
          <p:cNvPr id="5" name="Straight Connector 4">
            <a:extLst>
              <a:ext uri="{FF2B5EF4-FFF2-40B4-BE49-F238E27FC236}">
                <a16:creationId xmlns:a16="http://schemas.microsoft.com/office/drawing/2014/main" id="{C0FD3A58-0749-AC4F-18AA-136E3E7F0997}"/>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9C29BFC-7ED5-0EA6-BBE3-0201BACF5735}"/>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Contracting</a:t>
            </a:r>
            <a:r>
              <a:rPr lang="en-US" sz="2800" b="1" dirty="0">
                <a:solidFill>
                  <a:srgbClr val="F6A816"/>
                </a:solidFill>
                <a:latin typeface="Arial Nova Cond" panose="020B0506020202020204" pitchFamily="34" charset="0"/>
              </a:rPr>
              <a:t> </a:t>
            </a:r>
          </a:p>
        </p:txBody>
      </p:sp>
      <p:sp>
        <p:nvSpPr>
          <p:cNvPr id="19" name="TextBox 18">
            <a:extLst>
              <a:ext uri="{FF2B5EF4-FFF2-40B4-BE49-F238E27FC236}">
                <a16:creationId xmlns:a16="http://schemas.microsoft.com/office/drawing/2014/main" id="{F0481B94-DB67-C4C3-195B-C061498FCCB9}"/>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
        <p:nvSpPr>
          <p:cNvPr id="20" name="TextBox 19">
            <a:extLst>
              <a:ext uri="{FF2B5EF4-FFF2-40B4-BE49-F238E27FC236}">
                <a16:creationId xmlns:a16="http://schemas.microsoft.com/office/drawing/2014/main" id="{DE349316-FE4E-7F57-1082-B79F17C94BE9}"/>
              </a:ext>
            </a:extLst>
          </p:cNvPr>
          <p:cNvSpPr txBox="1"/>
          <p:nvPr/>
        </p:nvSpPr>
        <p:spPr>
          <a:xfrm>
            <a:off x="3202554" y="516345"/>
            <a:ext cx="3089389" cy="400110"/>
          </a:xfrm>
          <a:prstGeom prst="rect">
            <a:avLst/>
          </a:prstGeom>
          <a:noFill/>
        </p:spPr>
        <p:txBody>
          <a:bodyPr wrap="square">
            <a:spAutoFit/>
          </a:bodyPr>
          <a:lstStyle/>
          <a:p>
            <a:r>
              <a:rPr lang="en-US" sz="2000" b="1" dirty="0">
                <a:solidFill>
                  <a:schemeClr val="bg1"/>
                </a:solidFill>
                <a:latin typeface="Arial Nova Cond" panose="020B0506020202020204" pitchFamily="34" charset="0"/>
              </a:rPr>
              <a:t>// Reference</a:t>
            </a:r>
            <a:endParaRPr lang="en-US" sz="20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160846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75892C2-958C-655B-8751-0261478CB725}"/>
              </a:ext>
            </a:extLst>
          </p:cNvPr>
          <p:cNvSpPr txBox="1"/>
          <p:nvPr/>
        </p:nvSpPr>
        <p:spPr>
          <a:xfrm>
            <a:off x="144908" y="1473885"/>
            <a:ext cx="5255296" cy="2154436"/>
          </a:xfrm>
          <a:prstGeom prst="rect">
            <a:avLst/>
          </a:prstGeom>
          <a:noFill/>
        </p:spPr>
        <p:txBody>
          <a:bodyPr wrap="square" rtlCol="0">
            <a:spAutoFit/>
          </a:bodyPr>
          <a:lstStyle/>
          <a:p>
            <a:pPr lvl="0" defTabSz="853410">
              <a:defRPr/>
            </a:pPr>
            <a:r>
              <a:rPr lang="en-US" sz="1600" b="1" dirty="0">
                <a:solidFill>
                  <a:srgbClr val="F6A816"/>
                </a:solidFill>
                <a:latin typeface="Arial Nova Cond" panose="020B0506020202020204" pitchFamily="34" charset="0"/>
              </a:rPr>
              <a:t>General Organization for Youth</a:t>
            </a:r>
            <a:r>
              <a:rPr lang="ar-EG" sz="1600" b="1" dirty="0">
                <a:solidFill>
                  <a:srgbClr val="F6A816"/>
                </a:solidFill>
                <a:latin typeface="Arial Nova Cond" panose="020B0506020202020204" pitchFamily="34" charset="0"/>
              </a:rPr>
              <a:t> </a:t>
            </a:r>
            <a:r>
              <a:rPr lang="en-US" sz="1600" b="1" dirty="0">
                <a:solidFill>
                  <a:srgbClr val="F6A816"/>
                </a:solidFill>
                <a:latin typeface="Arial Nova Cond" panose="020B0506020202020204" pitchFamily="34" charset="0"/>
              </a:rPr>
              <a:t>Care</a:t>
            </a:r>
            <a:endParaRPr lang="ar-EG" sz="1600" b="1" dirty="0">
              <a:solidFill>
                <a:srgbClr val="F6A816"/>
              </a:solidFill>
              <a:latin typeface="Arial Nova Cond" panose="020B0506020202020204" pitchFamily="34" charset="0"/>
            </a:endParaRPr>
          </a:p>
          <a:p>
            <a:pPr lvl="0" defTabSz="853410">
              <a:defRPr/>
            </a:pPr>
            <a:r>
              <a:rPr lang="en-US" sz="1600" b="1" dirty="0">
                <a:solidFill>
                  <a:srgbClr val="F6A816"/>
                </a:solidFill>
                <a:latin typeface="Arial Nova Cond" panose="020B0506020202020204" pitchFamily="34" charset="0"/>
              </a:rPr>
              <a:t>Location</a:t>
            </a:r>
            <a:r>
              <a:rPr lang="en-US" dirty="0">
                <a:solidFill>
                  <a:schemeClr val="bg1"/>
                </a:solidFill>
                <a:latin typeface="Arial Nova Cond" panose="020B0506020202020204" pitchFamily="34" charset="0"/>
              </a:rPr>
              <a:t> </a:t>
            </a:r>
            <a:r>
              <a:rPr lang="ar-EG" dirty="0">
                <a:solidFill>
                  <a:schemeClr val="bg1"/>
                </a:solidFill>
                <a:latin typeface="Arial Nova Cond" panose="020B0506020202020204" pitchFamily="34" charset="0"/>
              </a:rPr>
              <a:t>: </a:t>
            </a:r>
            <a:r>
              <a:rPr lang="en-US" dirty="0">
                <a:solidFill>
                  <a:schemeClr val="bg1"/>
                </a:solidFill>
                <a:latin typeface="Arial Nova Cond" panose="020B0506020202020204" pitchFamily="34" charset="0"/>
              </a:rPr>
              <a:t> Kuwait</a:t>
            </a:r>
            <a:endParaRPr lang="ar-EG" dirty="0">
              <a:solidFill>
                <a:schemeClr val="bg1"/>
              </a:solidFill>
              <a:latin typeface="Arial Nova Cond" panose="020B0506020202020204" pitchFamily="34" charset="0"/>
            </a:endParaRPr>
          </a:p>
          <a:p>
            <a:pPr lvl="0" defTabSz="853410">
              <a:defRPr/>
            </a:pPr>
            <a:r>
              <a:rPr lang="en-US" sz="1600" b="1" dirty="0">
                <a:solidFill>
                  <a:srgbClr val="F6A816"/>
                </a:solidFill>
                <a:latin typeface="Arial Nova Cond" panose="020B0506020202020204" pitchFamily="34" charset="0"/>
              </a:rPr>
              <a:t>Owner</a:t>
            </a:r>
            <a:r>
              <a:rPr lang="en-US" dirty="0">
                <a:solidFill>
                  <a:schemeClr val="bg1"/>
                </a:solidFill>
                <a:latin typeface="Arial Nova Cond" panose="020B0506020202020204" pitchFamily="34" charset="0"/>
              </a:rPr>
              <a:t> : Ministry of Youth</a:t>
            </a:r>
          </a:p>
          <a:p>
            <a:pPr lvl="0" defTabSz="853410">
              <a:defRPr/>
            </a:pPr>
            <a:r>
              <a:rPr lang="en-US" sz="1600" b="1" dirty="0">
                <a:solidFill>
                  <a:srgbClr val="F6A816"/>
                </a:solidFill>
                <a:latin typeface="Arial Nova Cond" panose="020B0506020202020204" pitchFamily="34" charset="0"/>
              </a:rPr>
              <a:t>Consultant</a:t>
            </a:r>
            <a:r>
              <a:rPr lang="en-US" dirty="0">
                <a:solidFill>
                  <a:schemeClr val="bg1"/>
                </a:solidFill>
                <a:latin typeface="Arial Nova Cond" panose="020B0506020202020204" pitchFamily="34" charset="0"/>
              </a:rPr>
              <a:t> :  BCE AL BENAA Consulting Engineers</a:t>
            </a:r>
          </a:p>
          <a:p>
            <a:r>
              <a:rPr lang="en-US" sz="1600" b="1" dirty="0">
                <a:solidFill>
                  <a:srgbClr val="F6A816"/>
                </a:solidFill>
                <a:latin typeface="Arial Nova Cond" panose="020B0506020202020204" pitchFamily="34" charset="0"/>
              </a:rPr>
              <a:t>SCOPE OF WORK</a:t>
            </a:r>
          </a:p>
          <a:p>
            <a:r>
              <a:rPr lang="en-US" sz="1600" dirty="0">
                <a:solidFill>
                  <a:schemeClr val="bg1"/>
                </a:solidFill>
                <a:latin typeface="Arial Nova Cond" panose="020B0506020202020204" pitchFamily="34" charset="0"/>
              </a:rPr>
              <a:t>All installations for central air conditioning in the building, with supervision of implementation, project capacity 1,500 tons</a:t>
            </a:r>
          </a:p>
          <a:p>
            <a:r>
              <a:rPr lang="en-US" sz="1600" dirty="0">
                <a:solidFill>
                  <a:schemeClr val="bg1"/>
                </a:solidFill>
                <a:latin typeface="Arial Nova Cond" panose="020B0506020202020204" pitchFamily="34" charset="0"/>
              </a:rPr>
              <a:t>( 2 Chiller + 8 AHU + Fan Section ) </a:t>
            </a:r>
          </a:p>
        </p:txBody>
      </p:sp>
      <p:pic>
        <p:nvPicPr>
          <p:cNvPr id="5" name="Picture 4">
            <a:extLst>
              <a:ext uri="{FF2B5EF4-FFF2-40B4-BE49-F238E27FC236}">
                <a16:creationId xmlns:a16="http://schemas.microsoft.com/office/drawing/2014/main" id="{438A3A07-F09C-9933-C23A-784BCA4C197B}"/>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83356" y="4419225"/>
            <a:ext cx="2137889" cy="1829763"/>
          </a:xfrm>
          <a:prstGeom prst="rect">
            <a:avLst/>
          </a:prstGeom>
        </p:spPr>
      </p:pic>
      <p:pic>
        <p:nvPicPr>
          <p:cNvPr id="12" name="Picture 11">
            <a:extLst>
              <a:ext uri="{FF2B5EF4-FFF2-40B4-BE49-F238E27FC236}">
                <a16:creationId xmlns:a16="http://schemas.microsoft.com/office/drawing/2014/main" id="{5EE15C5E-0745-1713-F3A9-E3E71E915284}"/>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549435" y="4446580"/>
            <a:ext cx="2272936" cy="1802408"/>
          </a:xfrm>
          <a:prstGeom prst="rect">
            <a:avLst/>
          </a:prstGeom>
        </p:spPr>
      </p:pic>
      <p:sp>
        <p:nvSpPr>
          <p:cNvPr id="13" name="TextBox 12">
            <a:extLst>
              <a:ext uri="{FF2B5EF4-FFF2-40B4-BE49-F238E27FC236}">
                <a16:creationId xmlns:a16="http://schemas.microsoft.com/office/drawing/2014/main" id="{D3D9EFB5-0A67-FC72-451E-48EFA35D0426}"/>
              </a:ext>
            </a:extLst>
          </p:cNvPr>
          <p:cNvSpPr txBox="1"/>
          <p:nvPr/>
        </p:nvSpPr>
        <p:spPr>
          <a:xfrm>
            <a:off x="6238165" y="1473885"/>
            <a:ext cx="5638170" cy="2246769"/>
          </a:xfrm>
          <a:prstGeom prst="rect">
            <a:avLst/>
          </a:prstGeom>
          <a:noFill/>
        </p:spPr>
        <p:txBody>
          <a:bodyPr wrap="square" rtlCol="0">
            <a:spAutoFit/>
          </a:bodyPr>
          <a:lstStyle/>
          <a:p>
            <a:pPr lvl="0" defTabSz="853410">
              <a:defRPr/>
            </a:pPr>
            <a:r>
              <a:rPr lang="en-US" sz="1600" b="1" dirty="0">
                <a:solidFill>
                  <a:srgbClr val="F6A816"/>
                </a:solidFill>
                <a:latin typeface="Arial Nova Cond" panose="020B0506020202020204" pitchFamily="34" charset="0"/>
              </a:rPr>
              <a:t>FAROS University </a:t>
            </a:r>
          </a:p>
          <a:p>
            <a:r>
              <a:rPr lang="en-US" sz="1600" b="1" dirty="0">
                <a:solidFill>
                  <a:srgbClr val="F6A816"/>
                </a:solidFill>
                <a:latin typeface="Arial Nova Cond" panose="020B0506020202020204" pitchFamily="34" charset="0"/>
              </a:rPr>
              <a:t>Location</a:t>
            </a:r>
            <a:r>
              <a:rPr lang="en-US" dirty="0">
                <a:solidFill>
                  <a:schemeClr val="bg1"/>
                </a:solidFill>
                <a:latin typeface="Arial Nova Cond" panose="020B0506020202020204" pitchFamily="34" charset="0"/>
              </a:rPr>
              <a:t> : Cairo - Egypt</a:t>
            </a:r>
            <a:endParaRPr lang="ar-EG" dirty="0">
              <a:solidFill>
                <a:schemeClr val="bg1"/>
              </a:solidFill>
              <a:latin typeface="Arial Nova Cond" panose="020B0506020202020204" pitchFamily="34" charset="0"/>
            </a:endParaRPr>
          </a:p>
          <a:p>
            <a:pPr lvl="0" defTabSz="853410">
              <a:defRPr/>
            </a:pPr>
            <a:r>
              <a:rPr lang="en-US" sz="1600" b="1" dirty="0">
                <a:solidFill>
                  <a:srgbClr val="F6A816"/>
                </a:solidFill>
                <a:latin typeface="Arial Nova Cond" panose="020B0506020202020204" pitchFamily="34" charset="0"/>
              </a:rPr>
              <a:t>Owner</a:t>
            </a:r>
            <a:r>
              <a:rPr lang="en-US" dirty="0">
                <a:solidFill>
                  <a:schemeClr val="bg1"/>
                </a:solidFill>
                <a:latin typeface="Arial Nova Cond" panose="020B0506020202020204" pitchFamily="34" charset="0"/>
              </a:rPr>
              <a:t> : Faros University </a:t>
            </a:r>
          </a:p>
          <a:p>
            <a:r>
              <a:rPr lang="en-US" sz="1600" b="1" dirty="0">
                <a:solidFill>
                  <a:srgbClr val="F6A816"/>
                </a:solidFill>
                <a:latin typeface="Arial Nova Cond" panose="020B0506020202020204" pitchFamily="34" charset="0"/>
              </a:rPr>
              <a:t>Consultant</a:t>
            </a:r>
            <a:r>
              <a:rPr lang="en-US" dirty="0">
                <a:solidFill>
                  <a:schemeClr val="bg1"/>
                </a:solidFill>
                <a:latin typeface="Arial Nova Cond" panose="020B0506020202020204" pitchFamily="34" charset="0"/>
              </a:rPr>
              <a:t> :  MED Consultant</a:t>
            </a:r>
          </a:p>
          <a:p>
            <a:r>
              <a:rPr lang="en-US" sz="1600" b="1" dirty="0">
                <a:solidFill>
                  <a:srgbClr val="F6A816"/>
                </a:solidFill>
                <a:latin typeface="Arial Nova Cond" panose="020B0506020202020204" pitchFamily="34" charset="0"/>
              </a:rPr>
              <a:t>SCOPE OF WORK</a:t>
            </a:r>
            <a:endParaRPr lang="ar-EG" sz="1600" b="1" dirty="0">
              <a:solidFill>
                <a:srgbClr val="F6A816"/>
              </a:solidFill>
              <a:latin typeface="Arial Nova Cond" panose="020B0506020202020204" pitchFamily="34" charset="0"/>
            </a:endParaRPr>
          </a:p>
          <a:p>
            <a:r>
              <a:rPr lang="en-US" dirty="0">
                <a:solidFill>
                  <a:schemeClr val="bg1"/>
                </a:solidFill>
                <a:latin typeface="Arial Nova Cond" panose="020B0506020202020204" pitchFamily="34" charset="0"/>
              </a:rPr>
              <a:t>Supply </a:t>
            </a:r>
            <a:r>
              <a:rPr lang="ar-EG" dirty="0">
                <a:solidFill>
                  <a:schemeClr val="bg1"/>
                </a:solidFill>
                <a:latin typeface="Arial Nova Cond" panose="020B0506020202020204" pitchFamily="34" charset="0"/>
              </a:rPr>
              <a:t>&amp;</a:t>
            </a:r>
            <a:r>
              <a:rPr lang="en-US" dirty="0">
                <a:solidFill>
                  <a:schemeClr val="bg1"/>
                </a:solidFill>
                <a:latin typeface="Arial Nova Cond" panose="020B0506020202020204" pitchFamily="34" charset="0"/>
              </a:rPr>
              <a:t> installation of central air conditioning with a capacity of 125 tons of cooling (Condensing Unit + Air Handling Unit + Ventilation System ) </a:t>
            </a:r>
          </a:p>
        </p:txBody>
      </p:sp>
      <p:pic>
        <p:nvPicPr>
          <p:cNvPr id="14" name="Picture 13">
            <a:extLst>
              <a:ext uri="{FF2B5EF4-FFF2-40B4-BE49-F238E27FC236}">
                <a16:creationId xmlns:a16="http://schemas.microsoft.com/office/drawing/2014/main" id="{0A483DB0-6F45-A4A2-22CA-378CC19E33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3820" y="4244059"/>
            <a:ext cx="3240874" cy="2092868"/>
          </a:xfrm>
          <a:prstGeom prst="rect">
            <a:avLst/>
          </a:prstGeom>
        </p:spPr>
      </p:pic>
      <p:sp>
        <p:nvSpPr>
          <p:cNvPr id="15" name="Rectangle 14">
            <a:extLst>
              <a:ext uri="{FF2B5EF4-FFF2-40B4-BE49-F238E27FC236}">
                <a16:creationId xmlns:a16="http://schemas.microsoft.com/office/drawing/2014/main" id="{96C2D69F-80B8-4611-52C6-8D25E2EEE7D8}"/>
              </a:ext>
            </a:extLst>
          </p:cNvPr>
          <p:cNvSpPr/>
          <p:nvPr/>
        </p:nvSpPr>
        <p:spPr>
          <a:xfrm>
            <a:off x="6183716" y="3213842"/>
            <a:ext cx="4028153" cy="646331"/>
          </a:xfrm>
          <a:prstGeom prst="rect">
            <a:avLst/>
          </a:prstGeom>
        </p:spPr>
        <p:txBody>
          <a:bodyPr wrap="square">
            <a:spAutoFit/>
          </a:bodyPr>
          <a:lstStyle/>
          <a:p>
            <a:r>
              <a:rPr lang="en-US" b="1" i="1" dirty="0">
                <a:solidFill>
                  <a:schemeClr val="bg1"/>
                </a:solidFill>
              </a:rPr>
              <a:t> </a:t>
            </a:r>
          </a:p>
          <a:p>
            <a:endParaRPr lang="ar-EG" b="1" i="1" dirty="0">
              <a:solidFill>
                <a:schemeClr val="bg1"/>
              </a:solidFill>
            </a:endParaRPr>
          </a:p>
        </p:txBody>
      </p:sp>
      <p:cxnSp>
        <p:nvCxnSpPr>
          <p:cNvPr id="3" name="Straight Connector 2">
            <a:extLst>
              <a:ext uri="{FF2B5EF4-FFF2-40B4-BE49-F238E27FC236}">
                <a16:creationId xmlns:a16="http://schemas.microsoft.com/office/drawing/2014/main" id="{655E6A87-DBB7-932A-7AC3-4FD9076A1014}"/>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F1C5930F-086D-4FCE-B8A1-EA5309E2FE2D}"/>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Contracting</a:t>
            </a:r>
            <a:r>
              <a:rPr lang="en-US" sz="2800" b="1" dirty="0">
                <a:solidFill>
                  <a:srgbClr val="F6A816"/>
                </a:solidFill>
                <a:latin typeface="Arial Nova Cond" panose="020B0506020202020204" pitchFamily="34" charset="0"/>
              </a:rPr>
              <a:t> </a:t>
            </a:r>
          </a:p>
        </p:txBody>
      </p:sp>
      <p:sp>
        <p:nvSpPr>
          <p:cNvPr id="17" name="TextBox 16">
            <a:extLst>
              <a:ext uri="{FF2B5EF4-FFF2-40B4-BE49-F238E27FC236}">
                <a16:creationId xmlns:a16="http://schemas.microsoft.com/office/drawing/2014/main" id="{55266BC2-9BCB-FBDB-A376-AADEB6E2D95B}"/>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
        <p:nvSpPr>
          <p:cNvPr id="18" name="TextBox 17">
            <a:extLst>
              <a:ext uri="{FF2B5EF4-FFF2-40B4-BE49-F238E27FC236}">
                <a16:creationId xmlns:a16="http://schemas.microsoft.com/office/drawing/2014/main" id="{ED37A138-8493-EF22-94DF-AA02E89EC3B9}"/>
              </a:ext>
            </a:extLst>
          </p:cNvPr>
          <p:cNvSpPr txBox="1"/>
          <p:nvPr/>
        </p:nvSpPr>
        <p:spPr>
          <a:xfrm>
            <a:off x="3202554" y="516345"/>
            <a:ext cx="3089389" cy="400110"/>
          </a:xfrm>
          <a:prstGeom prst="rect">
            <a:avLst/>
          </a:prstGeom>
          <a:noFill/>
        </p:spPr>
        <p:txBody>
          <a:bodyPr wrap="square">
            <a:spAutoFit/>
          </a:bodyPr>
          <a:lstStyle/>
          <a:p>
            <a:r>
              <a:rPr lang="en-US" sz="2000" b="1" dirty="0">
                <a:solidFill>
                  <a:schemeClr val="bg1"/>
                </a:solidFill>
                <a:latin typeface="Arial Nova Cond" panose="020B0506020202020204" pitchFamily="34" charset="0"/>
              </a:rPr>
              <a:t>// Reference</a:t>
            </a:r>
            <a:endParaRPr lang="en-US" sz="2000" dirty="0">
              <a:solidFill>
                <a:schemeClr val="bg1"/>
              </a:solidFill>
              <a:latin typeface="Arial Nova Cond" panose="020B0506020202020204" pitchFamily="34" charset="0"/>
            </a:endParaRPr>
          </a:p>
        </p:txBody>
      </p:sp>
      <p:pic>
        <p:nvPicPr>
          <p:cNvPr id="19" name="Picture 18">
            <a:extLst>
              <a:ext uri="{FF2B5EF4-FFF2-40B4-BE49-F238E27FC236}">
                <a16:creationId xmlns:a16="http://schemas.microsoft.com/office/drawing/2014/main" id="{B3D0CA47-E2AA-6C39-3E87-8D4246773C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83825" y="3873907"/>
            <a:ext cx="1273629" cy="1090636"/>
          </a:xfrm>
          <a:prstGeom prst="rect">
            <a:avLst/>
          </a:prstGeom>
        </p:spPr>
      </p:pic>
    </p:spTree>
    <p:extLst>
      <p:ext uri="{BB962C8B-B14F-4D97-AF65-F5344CB8AC3E}">
        <p14:creationId xmlns:p14="http://schemas.microsoft.com/office/powerpoint/2010/main" val="3683920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2AD8-6CA8-C368-5EAF-55CBF38511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F0AFD736-B672-7E02-CB7A-BC1E20D510A8}"/>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16200000">
            <a:off x="7266045" y="1459784"/>
            <a:ext cx="3747701" cy="5004322"/>
          </a:xfrm>
          <a:prstGeom prst="rect">
            <a:avLst/>
          </a:prstGeom>
        </p:spPr>
      </p:pic>
      <p:sp>
        <p:nvSpPr>
          <p:cNvPr id="3" name="TextBox 2">
            <a:extLst>
              <a:ext uri="{FF2B5EF4-FFF2-40B4-BE49-F238E27FC236}">
                <a16:creationId xmlns:a16="http://schemas.microsoft.com/office/drawing/2014/main" id="{6F923EAD-1487-98AD-66AA-7D8E4BCCBA34}"/>
              </a:ext>
            </a:extLst>
          </p:cNvPr>
          <p:cNvSpPr txBox="1"/>
          <p:nvPr/>
        </p:nvSpPr>
        <p:spPr>
          <a:xfrm>
            <a:off x="91633" y="1551563"/>
            <a:ext cx="5986192" cy="4524315"/>
          </a:xfrm>
          <a:prstGeom prst="rect">
            <a:avLst/>
          </a:prstGeom>
          <a:noFill/>
        </p:spPr>
        <p:txBody>
          <a:bodyPr wrap="square" rtlCol="0">
            <a:spAutoFit/>
          </a:bodyPr>
          <a:lstStyle/>
          <a:p>
            <a:pPr lvl="0" defTabSz="853410">
              <a:defRPr/>
            </a:pPr>
            <a:r>
              <a:rPr lang="en-US" sz="1600" b="1" dirty="0">
                <a:solidFill>
                  <a:srgbClr val="F6A816"/>
                </a:solidFill>
                <a:latin typeface="Arial Nova Cond" panose="020B0506020202020204" pitchFamily="34" charset="0"/>
              </a:rPr>
              <a:t>Youth Sports Club in Ahmadi-</a:t>
            </a:r>
            <a:r>
              <a:rPr lang="en-US" sz="1600" b="1" dirty="0" err="1">
                <a:solidFill>
                  <a:srgbClr val="F6A816"/>
                </a:solidFill>
                <a:latin typeface="Arial Nova Cond" panose="020B0506020202020204" pitchFamily="34" charset="0"/>
              </a:rPr>
              <a:t>kuwate</a:t>
            </a:r>
            <a:endParaRPr lang="en-US" sz="1600" b="1" dirty="0">
              <a:solidFill>
                <a:srgbClr val="F6A816"/>
              </a:solidFill>
              <a:latin typeface="Arial Nova Cond" panose="020B0506020202020204" pitchFamily="34" charset="0"/>
            </a:endParaRPr>
          </a:p>
          <a:p>
            <a:pPr lvl="0" defTabSz="853410">
              <a:defRPr/>
            </a:pPr>
            <a:r>
              <a:rPr lang="en-US" sz="1600" b="1" dirty="0">
                <a:solidFill>
                  <a:srgbClr val="F6A816"/>
                </a:solidFill>
                <a:latin typeface="Arial Nova Cond" panose="020B0506020202020204" pitchFamily="34" charset="0"/>
              </a:rPr>
              <a:t>Youth Sports Club</a:t>
            </a:r>
          </a:p>
          <a:p>
            <a:pPr lvl="0" defTabSz="853410">
              <a:defRPr/>
            </a:pPr>
            <a:endParaRPr lang="en-US" sz="1600" b="1" dirty="0">
              <a:solidFill>
                <a:schemeClr val="bg1"/>
              </a:solidFill>
              <a:latin typeface="Arial Nova Cond" panose="020B0506020202020204" pitchFamily="34" charset="0"/>
            </a:endParaRPr>
          </a:p>
          <a:p>
            <a:pPr lvl="0" defTabSz="853410">
              <a:defRPr/>
            </a:pPr>
            <a:r>
              <a:rPr lang="en-US" sz="1600" dirty="0">
                <a:solidFill>
                  <a:schemeClr val="bg1"/>
                </a:solidFill>
                <a:latin typeface="Arial Nova Cond" panose="020B0506020202020204" pitchFamily="34" charset="0"/>
              </a:rPr>
              <a:t>Construction, completion , maintenance of the group halls and individual games complex</a:t>
            </a:r>
          </a:p>
          <a:p>
            <a:pPr lvl="0" defTabSz="853410">
              <a:defRPr/>
            </a:pPr>
            <a:endParaRPr lang="en-US" sz="1600" dirty="0">
              <a:solidFill>
                <a:schemeClr val="bg1"/>
              </a:solidFill>
              <a:latin typeface="Arial Nova Cond" panose="020B0506020202020204" pitchFamily="34" charset="0"/>
            </a:endParaRPr>
          </a:p>
          <a:p>
            <a:pPr lvl="0" defTabSz="853410">
              <a:defRPr/>
            </a:pPr>
            <a:r>
              <a:rPr lang="en-US" sz="1600" dirty="0">
                <a:solidFill>
                  <a:schemeClr val="bg1"/>
                </a:solidFill>
                <a:latin typeface="Arial Nova Cond" panose="020B0506020202020204" pitchFamily="34" charset="0"/>
              </a:rPr>
              <a:t>Youth Sports Club in Ahmadi</a:t>
            </a:r>
          </a:p>
          <a:p>
            <a:pPr lvl="0" defTabSz="853410">
              <a:defRPr/>
            </a:pPr>
            <a:r>
              <a:rPr lang="en-US" sz="1600" dirty="0">
                <a:solidFill>
                  <a:schemeClr val="bg1"/>
                </a:solidFill>
                <a:latin typeface="Arial Nova Cond" panose="020B0506020202020204" pitchFamily="34" charset="0"/>
              </a:rPr>
              <a:t>Youth Sports Club</a:t>
            </a:r>
          </a:p>
          <a:p>
            <a:pPr lvl="0" defTabSz="853410">
              <a:defRPr/>
            </a:pPr>
            <a:r>
              <a:rPr lang="en-US" sz="1600" b="1" dirty="0">
                <a:solidFill>
                  <a:srgbClr val="F6A816"/>
                </a:solidFill>
                <a:latin typeface="Arial Nova Cond" panose="020B0506020202020204" pitchFamily="34" charset="0"/>
              </a:rPr>
              <a:t>Location</a:t>
            </a:r>
            <a:r>
              <a:rPr lang="en-US" sz="1600" dirty="0">
                <a:solidFill>
                  <a:schemeClr val="bg1"/>
                </a:solidFill>
                <a:latin typeface="Arial Nova Cond" panose="020B0506020202020204" pitchFamily="34" charset="0"/>
              </a:rPr>
              <a:t> </a:t>
            </a:r>
            <a:r>
              <a:rPr lang="ar-EG" sz="1600" dirty="0">
                <a:solidFill>
                  <a:schemeClr val="bg1"/>
                </a:solidFill>
                <a:latin typeface="Arial Nova Cond" panose="020B0506020202020204" pitchFamily="34" charset="0"/>
              </a:rPr>
              <a:t>: </a:t>
            </a:r>
            <a:r>
              <a:rPr lang="en-US" sz="1600" dirty="0">
                <a:solidFill>
                  <a:schemeClr val="bg1"/>
                </a:solidFill>
                <a:latin typeface="Arial Nova Cond" panose="020B0506020202020204" pitchFamily="34" charset="0"/>
              </a:rPr>
              <a:t> Kuwait</a:t>
            </a:r>
            <a:endParaRPr lang="ar-EG" sz="1600" dirty="0">
              <a:solidFill>
                <a:schemeClr val="bg1"/>
              </a:solidFill>
              <a:latin typeface="Arial Nova Cond" panose="020B0506020202020204" pitchFamily="34" charset="0"/>
            </a:endParaRPr>
          </a:p>
          <a:p>
            <a:pPr lvl="0" defTabSz="853410">
              <a:defRPr/>
            </a:pPr>
            <a:r>
              <a:rPr lang="en-US" sz="1600" b="1" dirty="0">
                <a:solidFill>
                  <a:srgbClr val="F6A816"/>
                </a:solidFill>
                <a:latin typeface="Arial Nova Cond" panose="020B0506020202020204" pitchFamily="34" charset="0"/>
              </a:rPr>
              <a:t>Owner</a:t>
            </a:r>
            <a:r>
              <a:rPr lang="en-US" sz="1600" dirty="0">
                <a:solidFill>
                  <a:schemeClr val="bg1"/>
                </a:solidFill>
                <a:latin typeface="Arial Nova Cond" panose="020B0506020202020204" pitchFamily="34" charset="0"/>
              </a:rPr>
              <a:t> : General Authority for Youth and Sports </a:t>
            </a:r>
          </a:p>
          <a:p>
            <a:pPr lvl="0" defTabSz="853410">
              <a:defRPr/>
            </a:pPr>
            <a:r>
              <a:rPr lang="en-US" sz="1600" b="1" dirty="0">
                <a:solidFill>
                  <a:srgbClr val="F6A816"/>
                </a:solidFill>
                <a:latin typeface="Arial Nova Cond" panose="020B0506020202020204" pitchFamily="34" charset="0"/>
              </a:rPr>
              <a:t>Consultant</a:t>
            </a:r>
            <a:r>
              <a:rPr lang="en-US" sz="1600" dirty="0">
                <a:solidFill>
                  <a:schemeClr val="bg1"/>
                </a:solidFill>
                <a:latin typeface="Arial Nova Cond" panose="020B0506020202020204" pitchFamily="34" charset="0"/>
              </a:rPr>
              <a:t> :  Dar Al Khaleej Eng. Consultancy </a:t>
            </a:r>
          </a:p>
          <a:p>
            <a:pPr lvl="0" defTabSz="853410">
              <a:defRPr/>
            </a:pPr>
            <a:endParaRPr lang="en-US" sz="1600" dirty="0">
              <a:solidFill>
                <a:schemeClr val="bg1"/>
              </a:solidFill>
              <a:latin typeface="Arial Nova Cond" panose="020B0506020202020204" pitchFamily="34" charset="0"/>
            </a:endParaRPr>
          </a:p>
          <a:p>
            <a:r>
              <a:rPr lang="en-US" sz="1600" b="1" dirty="0">
                <a:solidFill>
                  <a:srgbClr val="F6A816"/>
                </a:solidFill>
                <a:latin typeface="Arial Nova Cond" panose="020B0506020202020204" pitchFamily="34" charset="0"/>
              </a:rPr>
              <a:t>Scope Of Work</a:t>
            </a:r>
          </a:p>
          <a:p>
            <a:r>
              <a:rPr lang="en-US" sz="1600" dirty="0">
                <a:solidFill>
                  <a:schemeClr val="bg1"/>
                </a:solidFill>
                <a:latin typeface="Arial Nova Cond" panose="020B0506020202020204" pitchFamily="34" charset="0"/>
              </a:rPr>
              <a:t>provide all Heating, Ventilating and Air Conditioning works complete as per the Contract Documents.</a:t>
            </a:r>
            <a:endParaRPr lang="ar-EG" sz="1600" dirty="0">
              <a:solidFill>
                <a:schemeClr val="bg1"/>
              </a:solidFill>
              <a:latin typeface="Arial Nova Cond" panose="020B0506020202020204" pitchFamily="34" charset="0"/>
            </a:endParaRPr>
          </a:p>
          <a:p>
            <a:r>
              <a:rPr lang="en-US" sz="1600" dirty="0">
                <a:solidFill>
                  <a:schemeClr val="bg1"/>
                </a:solidFill>
                <a:latin typeface="Arial Nova Cond" panose="020B0506020202020204" pitchFamily="34" charset="0"/>
              </a:rPr>
              <a:t>The work of supervising the implementation and approvals of the advisory body with a capacity of 1,800 tons</a:t>
            </a:r>
            <a:r>
              <a:rPr lang="ar-EG" sz="1600" dirty="0">
                <a:solidFill>
                  <a:schemeClr val="bg1"/>
                </a:solidFill>
                <a:latin typeface="Arial Nova Cond" panose="020B0506020202020204" pitchFamily="34" charset="0"/>
              </a:rPr>
              <a:t>  </a:t>
            </a:r>
            <a:r>
              <a:rPr lang="en-US" sz="1600" dirty="0">
                <a:solidFill>
                  <a:schemeClr val="bg1"/>
                </a:solidFill>
                <a:latin typeface="Arial Nova Cond" panose="020B0506020202020204" pitchFamily="34" charset="0"/>
              </a:rPr>
              <a:t> ( CHILLER / AHU / FCU /FANS /COOLING TOWER ) </a:t>
            </a:r>
          </a:p>
        </p:txBody>
      </p:sp>
      <p:cxnSp>
        <p:nvCxnSpPr>
          <p:cNvPr id="8" name="Straight Connector 7">
            <a:extLst>
              <a:ext uri="{FF2B5EF4-FFF2-40B4-BE49-F238E27FC236}">
                <a16:creationId xmlns:a16="http://schemas.microsoft.com/office/drawing/2014/main" id="{358B99AD-F15B-C133-C990-B80FD74C65EA}"/>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C83F1D33-F5E6-918B-D5C4-900C40C75149}"/>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Contracting</a:t>
            </a:r>
            <a:r>
              <a:rPr lang="en-US" sz="2800" b="1" dirty="0">
                <a:solidFill>
                  <a:srgbClr val="F6A816"/>
                </a:solidFill>
                <a:latin typeface="Arial Nova Cond" panose="020B0506020202020204" pitchFamily="34" charset="0"/>
              </a:rPr>
              <a:t> </a:t>
            </a:r>
          </a:p>
        </p:txBody>
      </p:sp>
      <p:sp>
        <p:nvSpPr>
          <p:cNvPr id="13" name="TextBox 12">
            <a:extLst>
              <a:ext uri="{FF2B5EF4-FFF2-40B4-BE49-F238E27FC236}">
                <a16:creationId xmlns:a16="http://schemas.microsoft.com/office/drawing/2014/main" id="{952F00DE-A4C7-A206-6282-AA58DB092748}"/>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
        <p:nvSpPr>
          <p:cNvPr id="14" name="TextBox 13">
            <a:extLst>
              <a:ext uri="{FF2B5EF4-FFF2-40B4-BE49-F238E27FC236}">
                <a16:creationId xmlns:a16="http://schemas.microsoft.com/office/drawing/2014/main" id="{EE79A8F1-0EA1-A7C2-D269-7292EB078EA5}"/>
              </a:ext>
            </a:extLst>
          </p:cNvPr>
          <p:cNvSpPr txBox="1"/>
          <p:nvPr/>
        </p:nvSpPr>
        <p:spPr>
          <a:xfrm>
            <a:off x="3202554" y="516345"/>
            <a:ext cx="3089389" cy="400110"/>
          </a:xfrm>
          <a:prstGeom prst="rect">
            <a:avLst/>
          </a:prstGeom>
          <a:noFill/>
        </p:spPr>
        <p:txBody>
          <a:bodyPr wrap="square">
            <a:spAutoFit/>
          </a:bodyPr>
          <a:lstStyle/>
          <a:p>
            <a:r>
              <a:rPr lang="en-US" sz="2000" b="1" dirty="0">
                <a:solidFill>
                  <a:schemeClr val="bg1"/>
                </a:solidFill>
                <a:latin typeface="Arial Nova Cond" panose="020B0506020202020204" pitchFamily="34" charset="0"/>
              </a:rPr>
              <a:t>// Reference</a:t>
            </a:r>
            <a:endParaRPr lang="en-US" sz="20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582259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1C4C11-2C69-FDB5-84F8-6AE493885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2" name="Straight Connector 1">
            <a:extLst>
              <a:ext uri="{FF2B5EF4-FFF2-40B4-BE49-F238E27FC236}">
                <a16:creationId xmlns:a16="http://schemas.microsoft.com/office/drawing/2014/main" id="{69460FF3-6A14-A369-7A8E-0B4F5607B9F9}"/>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9954643-BEE2-5786-61C4-99423FC54054}"/>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Solution </a:t>
            </a:r>
            <a:r>
              <a:rPr lang="en-US" sz="2800" b="1" dirty="0">
                <a:solidFill>
                  <a:srgbClr val="F6A816"/>
                </a:solidFill>
                <a:latin typeface="Arial Nova Cond" panose="020B0506020202020204" pitchFamily="34" charset="0"/>
              </a:rPr>
              <a:t> </a:t>
            </a:r>
          </a:p>
        </p:txBody>
      </p:sp>
      <p:sp>
        <p:nvSpPr>
          <p:cNvPr id="4" name="TextBox 3">
            <a:extLst>
              <a:ext uri="{FF2B5EF4-FFF2-40B4-BE49-F238E27FC236}">
                <a16:creationId xmlns:a16="http://schemas.microsoft.com/office/drawing/2014/main" id="{C6E8873C-2180-39B5-D963-5478A2D7BA2E}"/>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
        <p:nvSpPr>
          <p:cNvPr id="9" name="TextBox 8">
            <a:extLst>
              <a:ext uri="{FF2B5EF4-FFF2-40B4-BE49-F238E27FC236}">
                <a16:creationId xmlns:a16="http://schemas.microsoft.com/office/drawing/2014/main" id="{52333D47-39A1-EC4D-B74D-C1F4895F60BD}"/>
              </a:ext>
            </a:extLst>
          </p:cNvPr>
          <p:cNvSpPr txBox="1"/>
          <p:nvPr/>
        </p:nvSpPr>
        <p:spPr>
          <a:xfrm>
            <a:off x="327459" y="5070450"/>
            <a:ext cx="3979069" cy="1323439"/>
          </a:xfrm>
          <a:prstGeom prst="rect">
            <a:avLst/>
          </a:prstGeom>
          <a:noFill/>
        </p:spPr>
        <p:txBody>
          <a:bodyPr wrap="square">
            <a:spAutoFit/>
          </a:bodyPr>
          <a:lstStyle/>
          <a:p>
            <a:r>
              <a:rPr lang="en-US" sz="8000" b="1" dirty="0">
                <a:solidFill>
                  <a:schemeClr val="bg1"/>
                </a:solidFill>
                <a:latin typeface="Arial Nova Cond" panose="020B0506020202020204" pitchFamily="34" charset="0"/>
              </a:rPr>
              <a:t>Solution</a:t>
            </a:r>
            <a:r>
              <a:rPr lang="en-US" sz="1800" b="1" dirty="0">
                <a:solidFill>
                  <a:schemeClr val="bg1"/>
                </a:solidFill>
                <a:latin typeface="Arial Nova Cond" panose="020B0506020202020204" pitchFamily="34" charset="0"/>
              </a:rPr>
              <a:t> </a:t>
            </a:r>
            <a:r>
              <a:rPr lang="en-US" sz="1800" b="1" dirty="0">
                <a:solidFill>
                  <a:srgbClr val="F6A816"/>
                </a:solidFill>
                <a:latin typeface="Arial Nova Cond" panose="020B0506020202020204" pitchFamily="34" charset="0"/>
              </a:rPr>
              <a:t> </a:t>
            </a:r>
          </a:p>
        </p:txBody>
      </p:sp>
      <p:sp>
        <p:nvSpPr>
          <p:cNvPr id="13" name="TextBox 12">
            <a:extLst>
              <a:ext uri="{FF2B5EF4-FFF2-40B4-BE49-F238E27FC236}">
                <a16:creationId xmlns:a16="http://schemas.microsoft.com/office/drawing/2014/main" id="{75D6C562-5248-10DB-2C97-8C4E89F4141E}"/>
              </a:ext>
            </a:extLst>
          </p:cNvPr>
          <p:cNvSpPr txBox="1"/>
          <p:nvPr/>
        </p:nvSpPr>
        <p:spPr>
          <a:xfrm>
            <a:off x="6517481" y="2674033"/>
            <a:ext cx="3979069" cy="1754326"/>
          </a:xfrm>
          <a:prstGeom prst="rect">
            <a:avLst/>
          </a:prstGeom>
          <a:noFill/>
        </p:spPr>
        <p:txBody>
          <a:bodyPr wrap="square">
            <a:spAutoFit/>
          </a:bodyPr>
          <a:lstStyle/>
          <a:p>
            <a:pPr marL="285750" indent="-285750">
              <a:buFont typeface="Wingdings" panose="05000000000000000000" pitchFamily="2" charset="2"/>
              <a:buChar char="§"/>
            </a:pPr>
            <a:r>
              <a:rPr lang="en-US"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Radiant</a:t>
            </a:r>
            <a:endParaRPr lang="ar-EG" b="1"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a:p>
            <a:pPr marL="285750" indent="-285750">
              <a:buFont typeface="Wingdings" panose="05000000000000000000" pitchFamily="2" charset="2"/>
              <a:buChar char="§"/>
            </a:pPr>
            <a:r>
              <a:rPr lang="en-US" sz="1800" b="1" dirty="0">
                <a:solidFill>
                  <a:schemeClr val="bg1"/>
                </a:solidFill>
                <a:latin typeface="Arial Nova Cond" panose="020B0506020202020204" pitchFamily="34" charset="0"/>
              </a:rPr>
              <a:t>Fan Heaters</a:t>
            </a:r>
            <a:endParaRPr lang="ar-EG" sz="1800" b="1" dirty="0">
              <a:solidFill>
                <a:schemeClr val="bg1"/>
              </a:solidFill>
              <a:latin typeface="Arial Nova Cond" panose="020B0506020202020204" pitchFamily="34" charset="0"/>
            </a:endParaRPr>
          </a:p>
          <a:p>
            <a:pPr marL="285750" indent="-285750">
              <a:buFont typeface="Wingdings" panose="05000000000000000000" pitchFamily="2" charset="2"/>
              <a:buChar char="§"/>
            </a:pPr>
            <a:r>
              <a:rPr lang="en-US" sz="1800" b="1" dirty="0">
                <a:solidFill>
                  <a:schemeClr val="bg1"/>
                </a:solidFill>
                <a:latin typeface="Arial Nova Cond" panose="020B0506020202020204" pitchFamily="34" charset="0"/>
              </a:rPr>
              <a:t>Hot Water Systems</a:t>
            </a:r>
            <a:endParaRPr lang="ar-EG" sz="1800" b="1" dirty="0">
              <a:solidFill>
                <a:schemeClr val="bg1"/>
              </a:solidFill>
              <a:latin typeface="Arial Nova Cond" panose="020B0506020202020204" pitchFamily="34" charset="0"/>
            </a:endParaRPr>
          </a:p>
          <a:p>
            <a:pPr marL="285750" indent="-285750">
              <a:buFont typeface="Wingdings" panose="05000000000000000000" pitchFamily="2" charset="2"/>
              <a:buChar char="§"/>
            </a:pPr>
            <a:r>
              <a:rPr lang="en-US" sz="1800" b="1" dirty="0">
                <a:solidFill>
                  <a:schemeClr val="bg1"/>
                </a:solidFill>
                <a:latin typeface="Arial Nova Cond" panose="020B0506020202020204" pitchFamily="34" charset="0"/>
              </a:rPr>
              <a:t>Radiant Floor Heating</a:t>
            </a:r>
            <a:endParaRPr lang="ar-EG" sz="1800" b="1" dirty="0">
              <a:solidFill>
                <a:schemeClr val="bg1"/>
              </a:solidFill>
              <a:latin typeface="Arial Nova Cond" panose="020B0506020202020204" pitchFamily="34" charset="0"/>
            </a:endParaRPr>
          </a:p>
          <a:p>
            <a:pPr marL="285750" indent="-285750">
              <a:buFont typeface="Wingdings" panose="05000000000000000000" pitchFamily="2" charset="2"/>
              <a:buChar char="§"/>
            </a:pPr>
            <a:r>
              <a:rPr lang="en-US" sz="1800" b="1" dirty="0">
                <a:solidFill>
                  <a:schemeClr val="bg1"/>
                </a:solidFill>
                <a:latin typeface="Arial Nova Cond" panose="020B0506020202020204" pitchFamily="34" charset="0"/>
              </a:rPr>
              <a:t>Freeze Jet Dry Ice Blasting Machine</a:t>
            </a:r>
            <a:endParaRPr lang="ar-EG" sz="1800" b="1" dirty="0">
              <a:solidFill>
                <a:schemeClr val="bg1"/>
              </a:solidFill>
              <a:latin typeface="Arial Nova Cond" panose="020B0506020202020204" pitchFamily="34" charset="0"/>
            </a:endParaRPr>
          </a:p>
          <a:p>
            <a:pPr marL="285750" indent="-285750">
              <a:buFont typeface="Wingdings" panose="05000000000000000000" pitchFamily="2" charset="2"/>
              <a:buChar char="§"/>
            </a:pPr>
            <a:r>
              <a:rPr lang="en-US" sz="1800" b="1" dirty="0">
                <a:solidFill>
                  <a:schemeClr val="bg1"/>
                </a:solidFill>
                <a:latin typeface="Arial Nova Cond" panose="020B0506020202020204" pitchFamily="34" charset="0"/>
              </a:rPr>
              <a:t>Lighting Systems </a:t>
            </a:r>
          </a:p>
        </p:txBody>
      </p:sp>
    </p:spTree>
    <p:extLst>
      <p:ext uri="{BB962C8B-B14F-4D97-AF65-F5344CB8AC3E}">
        <p14:creationId xmlns:p14="http://schemas.microsoft.com/office/powerpoint/2010/main" val="313664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1C4C11-2C69-FDB5-84F8-6AE493885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TextBox 25">
            <a:extLst>
              <a:ext uri="{FF2B5EF4-FFF2-40B4-BE49-F238E27FC236}">
                <a16:creationId xmlns:a16="http://schemas.microsoft.com/office/drawing/2014/main" id="{8C4516E7-B346-8B0A-FAAE-F62B0A406600}"/>
              </a:ext>
            </a:extLst>
          </p:cNvPr>
          <p:cNvSpPr txBox="1"/>
          <p:nvPr/>
        </p:nvSpPr>
        <p:spPr>
          <a:xfrm>
            <a:off x="8475567" y="2057290"/>
            <a:ext cx="2926080" cy="400110"/>
          </a:xfrm>
          <a:prstGeom prst="rect">
            <a:avLst/>
          </a:prstGeom>
          <a:noFill/>
        </p:spPr>
        <p:txBody>
          <a:bodyPr wrap="square">
            <a:spAutoFit/>
          </a:bodyPr>
          <a:lstStyle/>
          <a:p>
            <a:pPr algn="r"/>
            <a:r>
              <a:rPr lang="en-US" sz="2000" b="1" dirty="0">
                <a:solidFill>
                  <a:schemeClr val="bg1"/>
                </a:solidFill>
                <a:latin typeface="Arial Nova Cond" panose="020B0506020202020204" pitchFamily="34" charset="0"/>
              </a:rPr>
              <a:t> Sustainable Solutions</a:t>
            </a:r>
          </a:p>
        </p:txBody>
      </p:sp>
      <p:sp>
        <p:nvSpPr>
          <p:cNvPr id="27" name="Rectangle 26">
            <a:extLst>
              <a:ext uri="{FF2B5EF4-FFF2-40B4-BE49-F238E27FC236}">
                <a16:creationId xmlns:a16="http://schemas.microsoft.com/office/drawing/2014/main" id="{F57A60FE-6D54-A168-94D8-004C22BD73E6}"/>
              </a:ext>
            </a:extLst>
          </p:cNvPr>
          <p:cNvSpPr/>
          <p:nvPr/>
        </p:nvSpPr>
        <p:spPr>
          <a:xfrm>
            <a:off x="234943" y="1556790"/>
            <a:ext cx="5087555" cy="3200876"/>
          </a:xfrm>
          <a:prstGeom prst="rect">
            <a:avLst/>
          </a:prstGeom>
        </p:spPr>
        <p:txBody>
          <a:bodyPr wrap="square">
            <a:spAutoFit/>
          </a:bodyPr>
          <a:lstStyle/>
          <a:p>
            <a:r>
              <a:rPr lang="en-US" sz="2800" b="1" dirty="0">
                <a:solidFill>
                  <a:schemeClr val="bg1"/>
                </a:solidFill>
                <a:latin typeface="Arial Nova Cond" panose="020B0506020202020204" pitchFamily="34" charset="0"/>
              </a:rPr>
              <a:t>RADIANT COOLING WITH RADIANT CEILINGS PLAFORAD</a:t>
            </a:r>
          </a:p>
          <a:p>
            <a:endParaRPr lang="en-US" dirty="0">
              <a:solidFill>
                <a:schemeClr val="bg1"/>
              </a:solidFill>
              <a:latin typeface="Arial Nova Cond" panose="020B0506020202020204"/>
            </a:endParaRPr>
          </a:p>
          <a:p>
            <a:pPr marL="285750" indent="-285750">
              <a:buFont typeface="Wingdings" panose="05000000000000000000" pitchFamily="2" charset="2"/>
              <a:buChar char="§"/>
            </a:pPr>
            <a:r>
              <a:rPr lang="en-US" sz="1600" dirty="0">
                <a:solidFill>
                  <a:schemeClr val="bg1"/>
                </a:solidFill>
                <a:latin typeface="Arial Nova Cond" panose="020B0506020202020204"/>
              </a:rPr>
              <a:t>The best thermal comfort</a:t>
            </a:r>
          </a:p>
          <a:p>
            <a:pPr marL="285750" indent="-285750">
              <a:buFont typeface="Wingdings" panose="05000000000000000000" pitchFamily="2" charset="2"/>
              <a:buChar char="§"/>
            </a:pPr>
            <a:r>
              <a:rPr lang="en-US" sz="1600" dirty="0">
                <a:solidFill>
                  <a:schemeClr val="bg1"/>
                </a:solidFill>
                <a:latin typeface="Arial Nova Cond" panose="020B0506020202020204"/>
              </a:rPr>
              <a:t>Guaranteed energy savings thanks water temperatures 30-35°C in heating and 15-18°C in cooling</a:t>
            </a:r>
          </a:p>
          <a:p>
            <a:pPr marL="285750" indent="-285750">
              <a:buFont typeface="Wingdings" panose="05000000000000000000" pitchFamily="2" charset="2"/>
              <a:buChar char="§"/>
            </a:pPr>
            <a:r>
              <a:rPr lang="en-US" sz="1600" dirty="0">
                <a:solidFill>
                  <a:schemeClr val="bg1"/>
                </a:solidFill>
                <a:latin typeface="Arial Nova Cond" panose="020B0506020202020204"/>
              </a:rPr>
              <a:t>No air stratification to the top</a:t>
            </a:r>
          </a:p>
          <a:p>
            <a:pPr marL="285750" indent="-285750">
              <a:buFont typeface="Wingdings" panose="05000000000000000000" pitchFamily="2" charset="2"/>
              <a:buChar char="§"/>
            </a:pPr>
            <a:r>
              <a:rPr lang="en-US" sz="1600" dirty="0">
                <a:solidFill>
                  <a:schemeClr val="bg1"/>
                </a:solidFill>
                <a:latin typeface="Arial Nova Cond" panose="020B0506020202020204"/>
              </a:rPr>
              <a:t>Very low air exchanges, no annoying air drafts</a:t>
            </a:r>
          </a:p>
          <a:p>
            <a:pPr marL="285750" indent="-285750">
              <a:buFont typeface="Wingdings" panose="05000000000000000000" pitchFamily="2" charset="2"/>
              <a:buChar char="§"/>
            </a:pPr>
            <a:r>
              <a:rPr lang="en-US" sz="1600" dirty="0">
                <a:solidFill>
                  <a:schemeClr val="bg1"/>
                </a:solidFill>
                <a:latin typeface="Arial Nova Cond" panose="020B0506020202020204"/>
              </a:rPr>
              <a:t>Can be combined with heat pumps and</a:t>
            </a:r>
          </a:p>
          <a:p>
            <a:pPr marL="285750" indent="-285750">
              <a:buFont typeface="Wingdings" panose="05000000000000000000" pitchFamily="2" charset="2"/>
              <a:buChar char="§"/>
            </a:pPr>
            <a:r>
              <a:rPr lang="en-US" sz="1600" dirty="0">
                <a:solidFill>
                  <a:schemeClr val="bg1"/>
                </a:solidFill>
                <a:latin typeface="Arial Nova Cond" panose="020B0506020202020204"/>
              </a:rPr>
              <a:t>renewable energy technologies</a:t>
            </a:r>
          </a:p>
          <a:p>
            <a:pPr marL="285750" indent="-285750">
              <a:buFont typeface="Wingdings" panose="05000000000000000000" pitchFamily="2" charset="2"/>
              <a:buChar char="§"/>
            </a:pPr>
            <a:r>
              <a:rPr lang="en-US" sz="1600" dirty="0">
                <a:solidFill>
                  <a:schemeClr val="bg1"/>
                </a:solidFill>
                <a:latin typeface="Arial Nova Cond" panose="020B0506020202020204"/>
              </a:rPr>
              <a:t>No maintenance</a:t>
            </a:r>
          </a:p>
        </p:txBody>
      </p:sp>
      <p:pic>
        <p:nvPicPr>
          <p:cNvPr id="28" name="Picture 27">
            <a:extLst>
              <a:ext uri="{FF2B5EF4-FFF2-40B4-BE49-F238E27FC236}">
                <a16:creationId xmlns:a16="http://schemas.microsoft.com/office/drawing/2014/main" id="{0271F816-97ED-7007-63D1-C6ED582AC798}"/>
              </a:ext>
            </a:extLst>
          </p:cNvPr>
          <p:cNvPicPr>
            <a:picLocks noChangeAspect="1"/>
          </p:cNvPicPr>
          <p:nvPr/>
        </p:nvPicPr>
        <p:blipFill>
          <a:blip r:embed="rId3"/>
          <a:stretch>
            <a:fillRect/>
          </a:stretch>
        </p:blipFill>
        <p:spPr>
          <a:xfrm>
            <a:off x="4443586" y="4668051"/>
            <a:ext cx="2110843" cy="1630069"/>
          </a:xfrm>
          <a:prstGeom prst="rect">
            <a:avLst/>
          </a:prstGeom>
        </p:spPr>
      </p:pic>
      <p:pic>
        <p:nvPicPr>
          <p:cNvPr id="29" name="Picture 28">
            <a:extLst>
              <a:ext uri="{FF2B5EF4-FFF2-40B4-BE49-F238E27FC236}">
                <a16:creationId xmlns:a16="http://schemas.microsoft.com/office/drawing/2014/main" id="{7CEE6112-CA66-5A80-0C05-444B8734833A}"/>
              </a:ext>
            </a:extLst>
          </p:cNvPr>
          <p:cNvPicPr>
            <a:picLocks noChangeAspect="1"/>
          </p:cNvPicPr>
          <p:nvPr/>
        </p:nvPicPr>
        <p:blipFill>
          <a:blip r:embed="rId4"/>
          <a:stretch>
            <a:fillRect/>
          </a:stretch>
        </p:blipFill>
        <p:spPr>
          <a:xfrm>
            <a:off x="2223768" y="4668051"/>
            <a:ext cx="2110842" cy="1630069"/>
          </a:xfrm>
          <a:prstGeom prst="rect">
            <a:avLst/>
          </a:prstGeom>
        </p:spPr>
      </p:pic>
      <p:pic>
        <p:nvPicPr>
          <p:cNvPr id="30" name="Picture 29">
            <a:extLst>
              <a:ext uri="{FF2B5EF4-FFF2-40B4-BE49-F238E27FC236}">
                <a16:creationId xmlns:a16="http://schemas.microsoft.com/office/drawing/2014/main" id="{0D70694A-558C-CD45-B14A-72DE0B938ECE}"/>
              </a:ext>
            </a:extLst>
          </p:cNvPr>
          <p:cNvPicPr>
            <a:picLocks noChangeAspect="1"/>
          </p:cNvPicPr>
          <p:nvPr/>
        </p:nvPicPr>
        <p:blipFill>
          <a:blip r:embed="rId5"/>
          <a:stretch>
            <a:fillRect/>
          </a:stretch>
        </p:blipFill>
        <p:spPr>
          <a:xfrm>
            <a:off x="9117917" y="1214943"/>
            <a:ext cx="2839140" cy="1684694"/>
          </a:xfrm>
          <a:prstGeom prst="rect">
            <a:avLst/>
          </a:prstGeom>
        </p:spPr>
      </p:pic>
      <p:pic>
        <p:nvPicPr>
          <p:cNvPr id="31" name="Picture 30">
            <a:extLst>
              <a:ext uri="{FF2B5EF4-FFF2-40B4-BE49-F238E27FC236}">
                <a16:creationId xmlns:a16="http://schemas.microsoft.com/office/drawing/2014/main" id="{C38A5170-9146-9F1A-511C-5AF40AF9D76E}"/>
              </a:ext>
            </a:extLst>
          </p:cNvPr>
          <p:cNvPicPr>
            <a:picLocks noChangeAspect="1"/>
          </p:cNvPicPr>
          <p:nvPr/>
        </p:nvPicPr>
        <p:blipFill>
          <a:blip r:embed="rId6"/>
          <a:stretch>
            <a:fillRect/>
          </a:stretch>
        </p:blipFill>
        <p:spPr>
          <a:xfrm>
            <a:off x="6547098" y="1594855"/>
            <a:ext cx="1073211" cy="999564"/>
          </a:xfrm>
          <a:prstGeom prst="rect">
            <a:avLst/>
          </a:prstGeom>
        </p:spPr>
      </p:pic>
      <p:pic>
        <p:nvPicPr>
          <p:cNvPr id="32" name="Picture 31">
            <a:extLst>
              <a:ext uri="{FF2B5EF4-FFF2-40B4-BE49-F238E27FC236}">
                <a16:creationId xmlns:a16="http://schemas.microsoft.com/office/drawing/2014/main" id="{A5B74B47-1091-0802-4ED2-C0961A41425E}"/>
              </a:ext>
            </a:extLst>
          </p:cNvPr>
          <p:cNvPicPr>
            <a:picLocks noChangeAspect="1"/>
          </p:cNvPicPr>
          <p:nvPr/>
        </p:nvPicPr>
        <p:blipFill>
          <a:blip r:embed="rId7"/>
          <a:stretch>
            <a:fillRect/>
          </a:stretch>
        </p:blipFill>
        <p:spPr>
          <a:xfrm>
            <a:off x="7766667" y="1590816"/>
            <a:ext cx="1133297" cy="1003603"/>
          </a:xfrm>
          <a:prstGeom prst="rect">
            <a:avLst/>
          </a:prstGeom>
        </p:spPr>
      </p:pic>
      <p:pic>
        <p:nvPicPr>
          <p:cNvPr id="33" name="Picture 32">
            <a:extLst>
              <a:ext uri="{FF2B5EF4-FFF2-40B4-BE49-F238E27FC236}">
                <a16:creationId xmlns:a16="http://schemas.microsoft.com/office/drawing/2014/main" id="{B2430C75-F4BE-9091-B205-843205E169C2}"/>
              </a:ext>
            </a:extLst>
          </p:cNvPr>
          <p:cNvPicPr>
            <a:picLocks noChangeAspect="1"/>
          </p:cNvPicPr>
          <p:nvPr/>
        </p:nvPicPr>
        <p:blipFill>
          <a:blip r:embed="rId8"/>
          <a:stretch>
            <a:fillRect/>
          </a:stretch>
        </p:blipFill>
        <p:spPr>
          <a:xfrm>
            <a:off x="9117917" y="2992116"/>
            <a:ext cx="2830040" cy="1675935"/>
          </a:xfrm>
          <a:prstGeom prst="rect">
            <a:avLst/>
          </a:prstGeom>
        </p:spPr>
      </p:pic>
      <p:pic>
        <p:nvPicPr>
          <p:cNvPr id="34" name="Picture 33">
            <a:extLst>
              <a:ext uri="{FF2B5EF4-FFF2-40B4-BE49-F238E27FC236}">
                <a16:creationId xmlns:a16="http://schemas.microsoft.com/office/drawing/2014/main" id="{D590EA81-B37E-3DF6-993B-FD7BF306C4F1}"/>
              </a:ext>
            </a:extLst>
          </p:cNvPr>
          <p:cNvPicPr>
            <a:picLocks noChangeAspect="1"/>
          </p:cNvPicPr>
          <p:nvPr/>
        </p:nvPicPr>
        <p:blipFill>
          <a:blip r:embed="rId9"/>
          <a:stretch>
            <a:fillRect/>
          </a:stretch>
        </p:blipFill>
        <p:spPr>
          <a:xfrm>
            <a:off x="7826753" y="3328284"/>
            <a:ext cx="1073211" cy="1003597"/>
          </a:xfrm>
          <a:prstGeom prst="rect">
            <a:avLst/>
          </a:prstGeom>
        </p:spPr>
      </p:pic>
      <p:pic>
        <p:nvPicPr>
          <p:cNvPr id="35" name="Picture 34">
            <a:extLst>
              <a:ext uri="{FF2B5EF4-FFF2-40B4-BE49-F238E27FC236}">
                <a16:creationId xmlns:a16="http://schemas.microsoft.com/office/drawing/2014/main" id="{C2967EEB-A46B-738F-B808-FD47DED8E6C5}"/>
              </a:ext>
            </a:extLst>
          </p:cNvPr>
          <p:cNvPicPr>
            <a:picLocks noChangeAspect="1"/>
          </p:cNvPicPr>
          <p:nvPr/>
        </p:nvPicPr>
        <p:blipFill>
          <a:blip r:embed="rId10"/>
          <a:stretch>
            <a:fillRect/>
          </a:stretch>
        </p:blipFill>
        <p:spPr>
          <a:xfrm>
            <a:off x="6607769" y="3344306"/>
            <a:ext cx="1073211" cy="987575"/>
          </a:xfrm>
          <a:prstGeom prst="rect">
            <a:avLst/>
          </a:prstGeom>
        </p:spPr>
      </p:pic>
      <p:cxnSp>
        <p:nvCxnSpPr>
          <p:cNvPr id="2" name="Straight Connector 1">
            <a:extLst>
              <a:ext uri="{FF2B5EF4-FFF2-40B4-BE49-F238E27FC236}">
                <a16:creationId xmlns:a16="http://schemas.microsoft.com/office/drawing/2014/main" id="{69460FF3-6A14-A369-7A8E-0B4F5607B9F9}"/>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9954643-BEE2-5786-61C4-99423FC54054}"/>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Solution </a:t>
            </a:r>
            <a:r>
              <a:rPr lang="en-US" sz="2800" b="1" dirty="0">
                <a:solidFill>
                  <a:srgbClr val="F6A816"/>
                </a:solidFill>
                <a:latin typeface="Arial Nova Cond" panose="020B0506020202020204" pitchFamily="34" charset="0"/>
              </a:rPr>
              <a:t> </a:t>
            </a:r>
          </a:p>
        </p:txBody>
      </p:sp>
      <p:sp>
        <p:nvSpPr>
          <p:cNvPr id="4" name="TextBox 3">
            <a:extLst>
              <a:ext uri="{FF2B5EF4-FFF2-40B4-BE49-F238E27FC236}">
                <a16:creationId xmlns:a16="http://schemas.microsoft.com/office/drawing/2014/main" id="{C6E8873C-2180-39B5-D963-5478A2D7BA2E}"/>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Tree>
    <p:extLst>
      <p:ext uri="{BB962C8B-B14F-4D97-AF65-F5344CB8AC3E}">
        <p14:creationId xmlns:p14="http://schemas.microsoft.com/office/powerpoint/2010/main" val="1320096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1C4C11-2C69-FDB5-84F8-6AE493885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B677011-1D1A-001F-A55E-79AD606CA844}"/>
              </a:ext>
            </a:extLst>
          </p:cNvPr>
          <p:cNvSpPr/>
          <p:nvPr/>
        </p:nvSpPr>
        <p:spPr>
          <a:xfrm>
            <a:off x="464346" y="1698394"/>
            <a:ext cx="4439398" cy="1815882"/>
          </a:xfrm>
          <a:prstGeom prst="rect">
            <a:avLst/>
          </a:prstGeom>
        </p:spPr>
        <p:txBody>
          <a:bodyPr wrap="square">
            <a:spAutoFit/>
          </a:bodyPr>
          <a:lstStyle/>
          <a:p>
            <a:r>
              <a:rPr lang="en-US" sz="2800" b="1" dirty="0">
                <a:solidFill>
                  <a:schemeClr val="bg1"/>
                </a:solidFill>
                <a:latin typeface="Arial Nova Cond" panose="020B0506020202020204" pitchFamily="34" charset="0"/>
              </a:rPr>
              <a:t>AIR CONDITIONING FAN HEATERS</a:t>
            </a:r>
          </a:p>
          <a:p>
            <a:pPr marL="285750" indent="-285750">
              <a:buFont typeface="Wingdings" panose="05000000000000000000" pitchFamily="2" charset="2"/>
              <a:buChar char="§"/>
            </a:pPr>
            <a:endParaRPr lang="en-US" sz="1400" dirty="0">
              <a:solidFill>
                <a:schemeClr val="bg1"/>
              </a:solidFill>
              <a:latin typeface="Arial Nova Cond" panose="020B0506020202020204" pitchFamily="34" charset="0"/>
            </a:endParaRPr>
          </a:p>
          <a:p>
            <a:pPr marL="285750" indent="-285750">
              <a:buFont typeface="Wingdings" panose="05000000000000000000" pitchFamily="2" charset="2"/>
              <a:buChar char="§"/>
            </a:pPr>
            <a:r>
              <a:rPr lang="en-US" sz="1400" dirty="0">
                <a:solidFill>
                  <a:schemeClr val="bg1"/>
                </a:solidFill>
                <a:latin typeface="Arial Nova Cond" panose="020B0506020202020204" pitchFamily="34" charset="0"/>
              </a:rPr>
              <a:t>Series Comprises 18 Models</a:t>
            </a:r>
          </a:p>
          <a:p>
            <a:pPr marL="285750" indent="-285750">
              <a:buFont typeface="Wingdings" panose="05000000000000000000" pitchFamily="2" charset="2"/>
              <a:buChar char="§"/>
            </a:pPr>
            <a:r>
              <a:rPr lang="en-US" sz="1400" dirty="0">
                <a:solidFill>
                  <a:schemeClr val="bg1"/>
                </a:solidFill>
                <a:latin typeface="Arial Nova Cond" panose="020B0506020202020204" pitchFamily="34" charset="0"/>
              </a:rPr>
              <a:t>All Designed To Be Wall Mounted (Horizontal Air Flow) </a:t>
            </a:r>
          </a:p>
          <a:p>
            <a:pPr marL="285750" indent="-285750">
              <a:buFont typeface="Wingdings" panose="05000000000000000000" pitchFamily="2" charset="2"/>
              <a:buChar char="§"/>
            </a:pPr>
            <a:r>
              <a:rPr lang="en-US" sz="1400" dirty="0">
                <a:solidFill>
                  <a:schemeClr val="bg1"/>
                </a:solidFill>
                <a:latin typeface="Arial Nova Cond" panose="020B0506020202020204" pitchFamily="34" charset="0"/>
              </a:rPr>
              <a:t>Operate With Hot Water, Chilled Water</a:t>
            </a:r>
          </a:p>
        </p:txBody>
      </p:sp>
      <p:sp>
        <p:nvSpPr>
          <p:cNvPr id="4" name="Rectangle 3">
            <a:extLst>
              <a:ext uri="{FF2B5EF4-FFF2-40B4-BE49-F238E27FC236}">
                <a16:creationId xmlns:a16="http://schemas.microsoft.com/office/drawing/2014/main" id="{AD9CC7C1-BB18-78E9-C3E4-45910832C00F}"/>
              </a:ext>
            </a:extLst>
          </p:cNvPr>
          <p:cNvSpPr/>
          <p:nvPr/>
        </p:nvSpPr>
        <p:spPr>
          <a:xfrm>
            <a:off x="6192065" y="1668271"/>
            <a:ext cx="5752285" cy="4031873"/>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bg1"/>
                </a:solidFill>
                <a:latin typeface="Arial Nova Cond" panose="020B0506020202020204" pitchFamily="34" charset="0"/>
              </a:rPr>
              <a:t>Painted Sheet Steel Cabinet.</a:t>
            </a:r>
          </a:p>
          <a:p>
            <a:pPr marL="285750" indent="-285750">
              <a:buFont typeface="Wingdings" panose="05000000000000000000" pitchFamily="2" charset="2"/>
              <a:buChar char="§"/>
            </a:pPr>
            <a:r>
              <a:rPr lang="en-US" sz="1600" dirty="0">
                <a:solidFill>
                  <a:schemeClr val="bg1"/>
                </a:solidFill>
                <a:latin typeface="Arial Nova Cond" panose="020B0506020202020204" pitchFamily="34" charset="0"/>
              </a:rPr>
              <a:t>Internally Insulated.</a:t>
            </a:r>
          </a:p>
          <a:p>
            <a:pPr marL="285750" indent="-285750">
              <a:buFont typeface="Wingdings" panose="05000000000000000000" pitchFamily="2" charset="2"/>
              <a:buChar char="§"/>
            </a:pPr>
            <a:r>
              <a:rPr lang="en-US" sz="1600" dirty="0">
                <a:solidFill>
                  <a:schemeClr val="bg1"/>
                </a:solidFill>
                <a:latin typeface="Arial Nova Cond" panose="020B0506020202020204" pitchFamily="34" charset="0"/>
              </a:rPr>
              <a:t>Cabinet Is Complete With Adjustable Aluminums Louvers (Spring - Operated) Placed On The Air Outlet Which Enable An Optimal Distribution Of Air Within The Air Conditioned Room.</a:t>
            </a:r>
          </a:p>
          <a:p>
            <a:pPr marL="285750" indent="-285750">
              <a:buFont typeface="Wingdings" panose="05000000000000000000" pitchFamily="2" charset="2"/>
              <a:buChar char="§"/>
            </a:pPr>
            <a:r>
              <a:rPr lang="en-US" sz="1600" dirty="0">
                <a:solidFill>
                  <a:schemeClr val="bg1"/>
                </a:solidFill>
                <a:latin typeface="Arial Nova Cond" panose="020B0506020202020204" pitchFamily="34" charset="0"/>
              </a:rPr>
              <a:t>On The Rear Of The Cabinet There Are 4 Brackets For Suspending The Fan Heater From The Ceiling Or Joining It To The Mounting Board For Installation On The Wall (Accessory).</a:t>
            </a:r>
          </a:p>
          <a:p>
            <a:pPr marL="285750" indent="-285750">
              <a:buFont typeface="Wingdings" panose="05000000000000000000" pitchFamily="2" charset="2"/>
              <a:buChar char="§"/>
            </a:pPr>
            <a:r>
              <a:rPr lang="en-US" sz="1600" dirty="0">
                <a:solidFill>
                  <a:schemeClr val="bg1"/>
                </a:solidFill>
                <a:latin typeface="Arial Nova Cond" panose="020B0506020202020204" pitchFamily="34" charset="0"/>
              </a:rPr>
              <a:t>All motors are tropicalized.</a:t>
            </a:r>
          </a:p>
          <a:p>
            <a:pPr marL="285750" indent="-285750">
              <a:buFont typeface="Wingdings" panose="05000000000000000000" pitchFamily="2" charset="2"/>
              <a:buChar char="§"/>
            </a:pPr>
            <a:r>
              <a:rPr lang="en-US" sz="1600" dirty="0">
                <a:solidFill>
                  <a:schemeClr val="bg1"/>
                </a:solidFill>
                <a:latin typeface="Arial Nova Cond" panose="020B0506020202020204" pitchFamily="34" charset="0"/>
              </a:rPr>
              <a:t>windings in class F, grade of protection IP 55.</a:t>
            </a:r>
          </a:p>
          <a:p>
            <a:pPr marL="285750" indent="-285750">
              <a:buFont typeface="Wingdings" panose="05000000000000000000" pitchFamily="2" charset="2"/>
              <a:buChar char="§"/>
            </a:pPr>
            <a:r>
              <a:rPr lang="en-US" sz="1600" dirty="0">
                <a:solidFill>
                  <a:schemeClr val="bg1"/>
                </a:solidFill>
                <a:latin typeface="Arial Nova Cond" panose="020B0506020202020204" pitchFamily="34" charset="0"/>
              </a:rPr>
              <a:t>Two Speeds</a:t>
            </a:r>
          </a:p>
          <a:p>
            <a:pPr marL="285750" indent="-285750">
              <a:buFont typeface="Wingdings" panose="05000000000000000000" pitchFamily="2" charset="2"/>
              <a:buChar char="§"/>
            </a:pPr>
            <a:r>
              <a:rPr lang="en-US" sz="1600" dirty="0">
                <a:solidFill>
                  <a:schemeClr val="bg1"/>
                </a:solidFill>
                <a:latin typeface="Arial Nova Cond" panose="020B0506020202020204" pitchFamily="34" charset="0"/>
              </a:rPr>
              <a:t>three phase</a:t>
            </a:r>
          </a:p>
          <a:p>
            <a:pPr marL="285750" indent="-285750">
              <a:buFont typeface="Wingdings" panose="05000000000000000000" pitchFamily="2" charset="2"/>
              <a:buChar char="§"/>
            </a:pPr>
            <a:r>
              <a:rPr lang="en-US" sz="1600" dirty="0">
                <a:solidFill>
                  <a:schemeClr val="bg1"/>
                </a:solidFill>
                <a:latin typeface="Arial Nova Cond" panose="020B0506020202020204" pitchFamily="34" charset="0"/>
              </a:rPr>
              <a:t>flameproof</a:t>
            </a:r>
          </a:p>
          <a:p>
            <a:pPr marL="285750" indent="-285750">
              <a:buFont typeface="Wingdings" panose="05000000000000000000" pitchFamily="2" charset="2"/>
              <a:buChar char="§"/>
            </a:pPr>
            <a:r>
              <a:rPr lang="en-US" sz="1600" dirty="0">
                <a:solidFill>
                  <a:schemeClr val="bg1"/>
                </a:solidFill>
                <a:latin typeface="Arial Nova Cond" panose="020B0506020202020204" pitchFamily="34" charset="0"/>
              </a:rPr>
              <a:t>Axial Fan </a:t>
            </a:r>
          </a:p>
          <a:p>
            <a:pPr marL="285750" indent="-285750">
              <a:buFont typeface="Wingdings" panose="05000000000000000000" pitchFamily="2" charset="2"/>
              <a:buChar char="§"/>
            </a:pPr>
            <a:r>
              <a:rPr lang="en-US" sz="1600" dirty="0">
                <a:solidFill>
                  <a:schemeClr val="bg1"/>
                </a:solidFill>
                <a:latin typeface="Arial Nova Cond" panose="020B0506020202020204" pitchFamily="34" charset="0"/>
              </a:rPr>
              <a:t>Safety grille made of electrogalvanized steel wire</a:t>
            </a:r>
          </a:p>
          <a:p>
            <a:pPr marL="285750" indent="-285750">
              <a:buFont typeface="Wingdings" panose="05000000000000000000" pitchFamily="2" charset="2"/>
              <a:buChar char="§"/>
            </a:pPr>
            <a:endParaRPr lang="en-US" sz="1600" dirty="0">
              <a:solidFill>
                <a:schemeClr val="bg1"/>
              </a:solidFill>
              <a:latin typeface="Arial Nova Cond" panose="020B0506020202020204" pitchFamily="34" charset="0"/>
            </a:endParaRPr>
          </a:p>
        </p:txBody>
      </p:sp>
      <p:pic>
        <p:nvPicPr>
          <p:cNvPr id="5" name="Picture 4">
            <a:extLst>
              <a:ext uri="{FF2B5EF4-FFF2-40B4-BE49-F238E27FC236}">
                <a16:creationId xmlns:a16="http://schemas.microsoft.com/office/drawing/2014/main" id="{D7596609-ACCF-6908-C9C3-A61719565EAC}"/>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3798904" y="3429000"/>
            <a:ext cx="2201032" cy="2323837"/>
          </a:xfrm>
          <a:prstGeom prst="rect">
            <a:avLst/>
          </a:prstGeom>
        </p:spPr>
      </p:pic>
      <p:sp>
        <p:nvSpPr>
          <p:cNvPr id="6" name="Rectangle 5">
            <a:extLst>
              <a:ext uri="{FF2B5EF4-FFF2-40B4-BE49-F238E27FC236}">
                <a16:creationId xmlns:a16="http://schemas.microsoft.com/office/drawing/2014/main" id="{C2D91A9A-AF85-4326-5243-B3EEB7A64C9B}"/>
              </a:ext>
            </a:extLst>
          </p:cNvPr>
          <p:cNvSpPr/>
          <p:nvPr/>
        </p:nvSpPr>
        <p:spPr>
          <a:xfrm>
            <a:off x="551766" y="3706546"/>
            <a:ext cx="2851593" cy="523220"/>
          </a:xfrm>
          <a:prstGeom prst="rect">
            <a:avLst/>
          </a:prstGeom>
        </p:spPr>
        <p:txBody>
          <a:bodyPr wrap="square">
            <a:spAutoFit/>
          </a:bodyPr>
          <a:lstStyle/>
          <a:p>
            <a:r>
              <a:rPr lang="en-US" sz="1400" dirty="0">
                <a:solidFill>
                  <a:schemeClr val="bg1"/>
                </a:solidFill>
                <a:latin typeface="Arial Nova Cond" panose="020B0506020202020204" pitchFamily="34" charset="0"/>
              </a:rPr>
              <a:t>Air Flow 1000 : 9000 m3/h </a:t>
            </a:r>
          </a:p>
          <a:p>
            <a:r>
              <a:rPr lang="en-US" sz="1400" dirty="0">
                <a:solidFill>
                  <a:schemeClr val="bg1"/>
                </a:solidFill>
                <a:latin typeface="Arial Nova Cond" panose="020B0506020202020204" pitchFamily="34" charset="0"/>
              </a:rPr>
              <a:t>Heating Capacity 9 : 100 kw </a:t>
            </a:r>
          </a:p>
        </p:txBody>
      </p:sp>
      <p:cxnSp>
        <p:nvCxnSpPr>
          <p:cNvPr id="7" name="Straight Connector 6">
            <a:extLst>
              <a:ext uri="{FF2B5EF4-FFF2-40B4-BE49-F238E27FC236}">
                <a16:creationId xmlns:a16="http://schemas.microsoft.com/office/drawing/2014/main" id="{1B63FFC5-5F2D-7D3E-954C-FCE7E5896383}"/>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22BA0F15-D2B1-1727-11BA-ECCEFD452743}"/>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Solution </a:t>
            </a:r>
            <a:r>
              <a:rPr lang="en-US" sz="2800" b="1" dirty="0">
                <a:solidFill>
                  <a:srgbClr val="F6A816"/>
                </a:solidFill>
                <a:latin typeface="Arial Nova Cond" panose="020B0506020202020204" pitchFamily="34" charset="0"/>
              </a:rPr>
              <a:t> </a:t>
            </a:r>
          </a:p>
        </p:txBody>
      </p:sp>
      <p:sp>
        <p:nvSpPr>
          <p:cNvPr id="9" name="TextBox 8">
            <a:extLst>
              <a:ext uri="{FF2B5EF4-FFF2-40B4-BE49-F238E27FC236}">
                <a16:creationId xmlns:a16="http://schemas.microsoft.com/office/drawing/2014/main" id="{5E2D4CC0-0BF3-0FC5-011B-EDB9729FF9B9}"/>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Tree>
    <p:extLst>
      <p:ext uri="{BB962C8B-B14F-4D97-AF65-F5344CB8AC3E}">
        <p14:creationId xmlns:p14="http://schemas.microsoft.com/office/powerpoint/2010/main" val="714285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1C4C11-2C69-FDB5-84F8-6AE493885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2" y="-30126"/>
            <a:ext cx="12192000" cy="6858000"/>
          </a:xfrm>
          <a:prstGeom prst="rect">
            <a:avLst/>
          </a:prstGeom>
        </p:spPr>
      </p:pic>
      <p:pic>
        <p:nvPicPr>
          <p:cNvPr id="2" name="Picture 1">
            <a:extLst>
              <a:ext uri="{FF2B5EF4-FFF2-40B4-BE49-F238E27FC236}">
                <a16:creationId xmlns:a16="http://schemas.microsoft.com/office/drawing/2014/main" id="{EBA2177E-09A7-1511-D08D-98C40F9132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5187" y="1783649"/>
            <a:ext cx="5106587" cy="3609844"/>
          </a:xfrm>
          <a:prstGeom prst="rect">
            <a:avLst/>
          </a:prstGeom>
        </p:spPr>
      </p:pic>
      <p:sp>
        <p:nvSpPr>
          <p:cNvPr id="3" name="TextBox 2">
            <a:extLst>
              <a:ext uri="{FF2B5EF4-FFF2-40B4-BE49-F238E27FC236}">
                <a16:creationId xmlns:a16="http://schemas.microsoft.com/office/drawing/2014/main" id="{604417C2-8084-7894-D674-DF9D2468674D}"/>
              </a:ext>
            </a:extLst>
          </p:cNvPr>
          <p:cNvSpPr txBox="1"/>
          <p:nvPr/>
        </p:nvSpPr>
        <p:spPr>
          <a:xfrm>
            <a:off x="650226" y="1901180"/>
            <a:ext cx="6018712" cy="3170099"/>
          </a:xfrm>
          <a:prstGeom prst="rect">
            <a:avLst/>
          </a:prstGeom>
          <a:noFill/>
        </p:spPr>
        <p:txBody>
          <a:bodyPr wrap="square" rtlCol="0">
            <a:spAutoFit/>
          </a:bodyPr>
          <a:lstStyle/>
          <a:p>
            <a:r>
              <a:rPr lang="en-US" sz="2800" b="1" dirty="0">
                <a:solidFill>
                  <a:schemeClr val="bg1"/>
                </a:solidFill>
                <a:latin typeface="Arial Nova Cond" panose="020B0506020202020204" pitchFamily="34" charset="0"/>
              </a:rPr>
              <a:t>HOT WATER SYSTEMS</a:t>
            </a:r>
          </a:p>
          <a:p>
            <a:endParaRPr lang="en-US" sz="2800" b="1" dirty="0">
              <a:solidFill>
                <a:schemeClr val="bg1"/>
              </a:solidFill>
              <a:latin typeface="Arial Nova Cond" panose="020B0506020202020204" pitchFamily="34" charset="0"/>
            </a:endParaRP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cs typeface="Calibri" panose="020F0502020204030204" pitchFamily="34" charset="0"/>
              </a:rPr>
              <a:t>Energy-saving Water Heater</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cs typeface="Calibri" panose="020F0502020204030204" pitchFamily="34" charset="0"/>
              </a:rPr>
              <a:t>Renewable Hot Water Systems</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cs typeface="Calibri" panose="020F0502020204030204" pitchFamily="34" charset="0"/>
              </a:rPr>
              <a:t>Hot Water Systems</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Energy savings</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Wide heat pump temperature range of use (-5 to +43°C)</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ACI hybrid anti-corrosion protection</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PANEL HEATERS</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Electric Panel Heaters</a:t>
            </a:r>
          </a:p>
          <a:p>
            <a:pPr marL="285750" indent="-285750">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Artisan Electric Panel Heater</a:t>
            </a:r>
          </a:p>
        </p:txBody>
      </p:sp>
      <p:cxnSp>
        <p:nvCxnSpPr>
          <p:cNvPr id="6" name="Straight Connector 5">
            <a:extLst>
              <a:ext uri="{FF2B5EF4-FFF2-40B4-BE49-F238E27FC236}">
                <a16:creationId xmlns:a16="http://schemas.microsoft.com/office/drawing/2014/main" id="{C02BCE7C-5ABD-63D5-F8E0-35430447CACB}"/>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7FE61D0-974E-AAF7-8395-F1ECC7082DD1}"/>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Solution </a:t>
            </a:r>
            <a:r>
              <a:rPr lang="en-US" sz="2800" b="1" dirty="0">
                <a:solidFill>
                  <a:srgbClr val="F6A816"/>
                </a:solidFill>
                <a:latin typeface="Arial Nova Cond" panose="020B0506020202020204" pitchFamily="34" charset="0"/>
              </a:rPr>
              <a:t> </a:t>
            </a:r>
          </a:p>
        </p:txBody>
      </p:sp>
      <p:sp>
        <p:nvSpPr>
          <p:cNvPr id="8" name="TextBox 7">
            <a:extLst>
              <a:ext uri="{FF2B5EF4-FFF2-40B4-BE49-F238E27FC236}">
                <a16:creationId xmlns:a16="http://schemas.microsoft.com/office/drawing/2014/main" id="{5B884C28-200E-2820-33D9-54170C9FA430}"/>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Tree>
    <p:extLst>
      <p:ext uri="{BB962C8B-B14F-4D97-AF65-F5344CB8AC3E}">
        <p14:creationId xmlns:p14="http://schemas.microsoft.com/office/powerpoint/2010/main" val="2135627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1C4C11-2C69-FDB5-84F8-6AE493885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CAD4CE7-81D6-0022-EFC4-6420628AD286}"/>
              </a:ext>
            </a:extLst>
          </p:cNvPr>
          <p:cNvSpPr txBox="1"/>
          <p:nvPr/>
        </p:nvSpPr>
        <p:spPr>
          <a:xfrm>
            <a:off x="545351" y="2318237"/>
            <a:ext cx="2553807" cy="369332"/>
          </a:xfrm>
          <a:prstGeom prst="rect">
            <a:avLst/>
          </a:prstGeom>
          <a:noFill/>
        </p:spPr>
        <p:txBody>
          <a:bodyPr wrap="square" rtlCol="0">
            <a:spAutoFit/>
          </a:bodyPr>
          <a:lstStyle/>
          <a:p>
            <a:endParaRPr lang="en-US" b="1" i="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4DF0472-213F-270A-79FE-685ED46D2E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184" y="3862833"/>
            <a:ext cx="1693033" cy="1693033"/>
          </a:xfrm>
          <a:prstGeom prst="rect">
            <a:avLst/>
          </a:prstGeom>
        </p:spPr>
      </p:pic>
      <p:pic>
        <p:nvPicPr>
          <p:cNvPr id="4" name="Picture 3">
            <a:extLst>
              <a:ext uri="{FF2B5EF4-FFF2-40B4-BE49-F238E27FC236}">
                <a16:creationId xmlns:a16="http://schemas.microsoft.com/office/drawing/2014/main" id="{8484540E-52EA-7C06-4C9F-89DC62B24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863" y="3862832"/>
            <a:ext cx="1693033" cy="1693033"/>
          </a:xfrm>
          <a:prstGeom prst="rect">
            <a:avLst/>
          </a:prstGeom>
        </p:spPr>
      </p:pic>
      <p:sp>
        <p:nvSpPr>
          <p:cNvPr id="5" name="TextBox 4">
            <a:extLst>
              <a:ext uri="{FF2B5EF4-FFF2-40B4-BE49-F238E27FC236}">
                <a16:creationId xmlns:a16="http://schemas.microsoft.com/office/drawing/2014/main" id="{1912F44B-BF3D-CE11-71E7-BDBACAF6AC85}"/>
              </a:ext>
            </a:extLst>
          </p:cNvPr>
          <p:cNvSpPr txBox="1"/>
          <p:nvPr/>
        </p:nvSpPr>
        <p:spPr>
          <a:xfrm>
            <a:off x="296572" y="1477475"/>
            <a:ext cx="5917132" cy="1969770"/>
          </a:xfrm>
          <a:prstGeom prst="rect">
            <a:avLst/>
          </a:prstGeom>
          <a:noFill/>
        </p:spPr>
        <p:txBody>
          <a:bodyPr wrap="square" rtlCol="0">
            <a:spAutoFit/>
          </a:bodyPr>
          <a:lstStyle/>
          <a:p>
            <a:r>
              <a:rPr lang="en-US" sz="2800" b="1" dirty="0">
                <a:solidFill>
                  <a:schemeClr val="bg1"/>
                </a:solidFill>
                <a:latin typeface="Arial Nova Cond" panose="020B0506020202020204" pitchFamily="34" charset="0"/>
              </a:rPr>
              <a:t>Radiant Floor Heating</a:t>
            </a:r>
          </a:p>
          <a:p>
            <a:endParaRPr lang="en-US" sz="1400" b="1" dirty="0">
              <a:solidFill>
                <a:schemeClr val="bg1"/>
              </a:solidFill>
              <a:latin typeface="Arial Nova Cond" panose="020B0506020202020204" pitchFamily="34" charset="0"/>
            </a:endParaRP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ea typeface="Calibri" panose="020F0502020204030204" pitchFamily="34" charset="0"/>
                <a:cs typeface="Calibri" panose="020F0502020204030204" pitchFamily="34" charset="0"/>
              </a:rPr>
              <a:t>Quiet way to heat with no visible ducts, radiators or holes</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ea typeface="Calibri" panose="020F0502020204030204" pitchFamily="34" charset="0"/>
                <a:cs typeface="Calibri" panose="020F0502020204030204" pitchFamily="34" charset="0"/>
              </a:rPr>
              <a:t>Increases comfort with constant, low heat</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ea typeface="Calibri" panose="020F0502020204030204" pitchFamily="34" charset="0"/>
                <a:cs typeface="Calibri" panose="020F0502020204030204" pitchFamily="34" charset="0"/>
              </a:rPr>
              <a:t>Better air quality, eliminates blowing dust from ductwork</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ea typeface="Calibri" panose="020F0502020204030204" pitchFamily="34" charset="0"/>
                <a:cs typeface="Calibri" panose="020F0502020204030204" pitchFamily="34" charset="0"/>
              </a:rPr>
              <a:t>Will not dry out your skin or sinuses, does not rob air of moisture</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ea typeface="Calibri" panose="020F0502020204030204" pitchFamily="34" charset="0"/>
                <a:cs typeface="Calibri" panose="020F0502020204030204" pitchFamily="34" charset="0"/>
              </a:rPr>
              <a:t>Can increase energy efficiency</a:t>
            </a:r>
          </a:p>
        </p:txBody>
      </p:sp>
      <p:pic>
        <p:nvPicPr>
          <p:cNvPr id="6" name="Picture 5">
            <a:extLst>
              <a:ext uri="{FF2B5EF4-FFF2-40B4-BE49-F238E27FC236}">
                <a16:creationId xmlns:a16="http://schemas.microsoft.com/office/drawing/2014/main" id="{D46DFB4D-EE89-AAF2-7E1E-26D182EC8B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6376" y="4278241"/>
            <a:ext cx="2066942" cy="1687777"/>
          </a:xfrm>
          <a:prstGeom prst="rect">
            <a:avLst/>
          </a:prstGeom>
        </p:spPr>
      </p:pic>
      <p:sp>
        <p:nvSpPr>
          <p:cNvPr id="7" name="TextBox 6">
            <a:extLst>
              <a:ext uri="{FF2B5EF4-FFF2-40B4-BE49-F238E27FC236}">
                <a16:creationId xmlns:a16="http://schemas.microsoft.com/office/drawing/2014/main" id="{2498513C-C8B2-9E75-CC89-4933D3FC1AB9}"/>
              </a:ext>
            </a:extLst>
          </p:cNvPr>
          <p:cNvSpPr txBox="1"/>
          <p:nvPr/>
        </p:nvSpPr>
        <p:spPr>
          <a:xfrm>
            <a:off x="6388232" y="1477475"/>
            <a:ext cx="5507195" cy="2800767"/>
          </a:xfrm>
          <a:prstGeom prst="rect">
            <a:avLst/>
          </a:prstGeom>
          <a:noFill/>
        </p:spPr>
        <p:txBody>
          <a:bodyPr wrap="square" rtlCol="0">
            <a:spAutoFit/>
          </a:bodyPr>
          <a:lstStyle/>
          <a:p>
            <a:r>
              <a:rPr lang="en-US" sz="2800" b="1" dirty="0">
                <a:solidFill>
                  <a:schemeClr val="bg1"/>
                </a:solidFill>
                <a:latin typeface="Arial Nova Cond" panose="020B0506020202020204" pitchFamily="34" charset="0"/>
              </a:rPr>
              <a:t>Hydronic Radiant Floor Heating</a:t>
            </a:r>
          </a:p>
          <a:p>
            <a:endParaRPr lang="en-US" sz="1600" b="1" dirty="0">
              <a:solidFill>
                <a:schemeClr val="bg1"/>
              </a:solidFill>
              <a:latin typeface="Arial Nova Cond" panose="020B0506020202020204" pitchFamily="34" charset="0"/>
            </a:endParaRPr>
          </a:p>
          <a:p>
            <a:r>
              <a:rPr lang="en-US" sz="1600" dirty="0">
                <a:solidFill>
                  <a:schemeClr val="bg1"/>
                </a:solidFill>
                <a:latin typeface="Arial Nova Cond" panose="020B0506020202020204" pitchFamily="34" charset="0"/>
                <a:cs typeface="Calibri" panose="020F0502020204030204" pitchFamily="34" charset="0"/>
              </a:rPr>
              <a:t>The water system works best when used across the entire home (similar to a radiator system) or large floor areas, and run constantly during cold weather to maintain an even temperature. It needs to be installed between existing subfloor with new flooring above it. This increases the thickness of your flooring. Systems can be installed on the underside of floors, such as the basement ceiling, but this tends to reduce the conductive effectiveness</a:t>
            </a:r>
          </a:p>
        </p:txBody>
      </p:sp>
      <p:cxnSp>
        <p:nvCxnSpPr>
          <p:cNvPr id="8" name="Straight Connector 7">
            <a:extLst>
              <a:ext uri="{FF2B5EF4-FFF2-40B4-BE49-F238E27FC236}">
                <a16:creationId xmlns:a16="http://schemas.microsoft.com/office/drawing/2014/main" id="{68875ECE-5CAA-4A01-C274-5C484E938D9A}"/>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B27B2A5-7989-6496-BFDC-054BFE88217D}"/>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Solution </a:t>
            </a:r>
            <a:r>
              <a:rPr lang="en-US" sz="2800" b="1" dirty="0">
                <a:solidFill>
                  <a:srgbClr val="F6A816"/>
                </a:solidFill>
                <a:latin typeface="Arial Nova Cond" panose="020B0506020202020204" pitchFamily="34" charset="0"/>
              </a:rPr>
              <a:t> </a:t>
            </a:r>
          </a:p>
        </p:txBody>
      </p:sp>
      <p:sp>
        <p:nvSpPr>
          <p:cNvPr id="10" name="TextBox 9">
            <a:extLst>
              <a:ext uri="{FF2B5EF4-FFF2-40B4-BE49-F238E27FC236}">
                <a16:creationId xmlns:a16="http://schemas.microsoft.com/office/drawing/2014/main" id="{8C5A45BE-C7D0-EDDA-ED0E-6ABC48F3A967}"/>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pic>
        <p:nvPicPr>
          <p:cNvPr id="2050" name="Picture 2" descr="hydronic radiant floor heating">
            <a:extLst>
              <a:ext uri="{FF2B5EF4-FFF2-40B4-BE49-F238E27FC236}">
                <a16:creationId xmlns:a16="http://schemas.microsoft.com/office/drawing/2014/main" id="{6DAA39B8-8C4B-D38B-2C90-79D26528A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9891" y="4278242"/>
            <a:ext cx="2066942" cy="168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84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DC197-CE07-13C8-615B-CC922415A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TextBox 7">
            <a:extLst>
              <a:ext uri="{FF2B5EF4-FFF2-40B4-BE49-F238E27FC236}">
                <a16:creationId xmlns:a16="http://schemas.microsoft.com/office/drawing/2014/main" id="{A5716E98-5D6C-4266-97AA-9F8E1D5D3AD9}"/>
              </a:ext>
            </a:extLst>
          </p:cNvPr>
          <p:cNvSpPr txBox="1"/>
          <p:nvPr/>
        </p:nvSpPr>
        <p:spPr>
          <a:xfrm>
            <a:off x="1248578" y="1855725"/>
            <a:ext cx="3962907" cy="3539430"/>
          </a:xfrm>
          <a:prstGeom prst="rect">
            <a:avLst/>
          </a:prstGeom>
          <a:noFill/>
        </p:spPr>
        <p:txBody>
          <a:bodyPr wrap="square" rtlCol="0">
            <a:spAutoFit/>
          </a:bodyPr>
          <a:lstStyle/>
          <a:p>
            <a:pPr marL="174625" lvl="1" indent="-174625">
              <a:buFont typeface="Arial" panose="020B0604020202020204" pitchFamily="34" charset="0"/>
              <a:buChar char="•"/>
            </a:pPr>
            <a:r>
              <a:rPr lang="en-US" sz="1400" b="1" dirty="0">
                <a:solidFill>
                  <a:srgbClr val="F6A816"/>
                </a:solidFill>
                <a:latin typeface="Arial Nova Cond" panose="020B0506020202020204" pitchFamily="34" charset="0"/>
              </a:rPr>
              <a:t>01 Content</a:t>
            </a:r>
          </a:p>
          <a:p>
            <a:pPr marL="168275" indent="120650">
              <a:buFont typeface="Arial" panose="020B0604020202020204" pitchFamily="34" charset="0"/>
              <a:buChar char="•"/>
            </a:pPr>
            <a:r>
              <a:rPr lang="en-US" sz="1400" dirty="0">
                <a:solidFill>
                  <a:schemeClr val="bg1"/>
                </a:solidFill>
                <a:latin typeface="Arial Nova Cond" panose="020B0506020202020204" pitchFamily="34" charset="0"/>
              </a:rPr>
              <a:t>About Us </a:t>
            </a:r>
          </a:p>
          <a:p>
            <a:pPr marL="168275" indent="120650">
              <a:buFont typeface="Arial" panose="020B0604020202020204" pitchFamily="34" charset="0"/>
              <a:buChar char="•"/>
            </a:pPr>
            <a:r>
              <a:rPr lang="en-US" sz="1400" dirty="0">
                <a:solidFill>
                  <a:schemeClr val="bg1"/>
                </a:solidFill>
                <a:latin typeface="Arial Nova Cond" panose="020B0506020202020204" pitchFamily="34" charset="0"/>
              </a:rPr>
              <a:t>Group in brief </a:t>
            </a:r>
          </a:p>
          <a:p>
            <a:pPr marL="168275" indent="120650">
              <a:buFont typeface="Arial" panose="020B0604020202020204" pitchFamily="34" charset="0"/>
              <a:buChar char="•"/>
            </a:pPr>
            <a:r>
              <a:rPr lang="en-US" sz="1400" dirty="0">
                <a:solidFill>
                  <a:schemeClr val="bg1"/>
                </a:solidFill>
                <a:latin typeface="Arial Nova Cond" panose="020B0506020202020204" pitchFamily="34" charset="0"/>
              </a:rPr>
              <a:t>Our Vision</a:t>
            </a:r>
          </a:p>
          <a:p>
            <a:pPr marL="168275" indent="120650">
              <a:buFont typeface="Arial" panose="020B0604020202020204" pitchFamily="34" charset="0"/>
              <a:buChar char="•"/>
            </a:pPr>
            <a:r>
              <a:rPr lang="en-US" sz="1400" dirty="0">
                <a:solidFill>
                  <a:schemeClr val="bg1"/>
                </a:solidFill>
                <a:latin typeface="Arial Nova Cond" panose="020B0506020202020204" pitchFamily="34" charset="0"/>
              </a:rPr>
              <a:t>Our Culture</a:t>
            </a:r>
          </a:p>
          <a:p>
            <a:pPr marL="168275" indent="120650">
              <a:buFont typeface="Arial" panose="020B0604020202020204" pitchFamily="34" charset="0"/>
              <a:buChar char="•"/>
            </a:pPr>
            <a:r>
              <a:rPr lang="en-US" sz="1400" dirty="0">
                <a:solidFill>
                  <a:schemeClr val="bg1"/>
                </a:solidFill>
                <a:latin typeface="Arial Nova Cond" panose="020B0506020202020204" pitchFamily="34" charset="0"/>
              </a:rPr>
              <a:t>Our Directions</a:t>
            </a:r>
          </a:p>
          <a:p>
            <a:pPr marL="168275" indent="-168275">
              <a:buFont typeface="Arial" panose="020B0604020202020204" pitchFamily="34" charset="0"/>
              <a:buChar char="•"/>
            </a:pPr>
            <a:r>
              <a:rPr lang="en-US" sz="1400" b="1" dirty="0">
                <a:solidFill>
                  <a:srgbClr val="F6A816"/>
                </a:solidFill>
                <a:latin typeface="Arial Nova Cond" panose="020B0506020202020204" pitchFamily="34" charset="0"/>
              </a:rPr>
              <a:t>02 Our</a:t>
            </a:r>
            <a:r>
              <a:rPr lang="en-US" sz="1400" b="1" dirty="0">
                <a:solidFill>
                  <a:srgbClr val="F6A816"/>
                </a:solidFill>
                <a:latin typeface="Swis721 BdOul BT" panose="04020705020B03040203" pitchFamily="82" charset="0"/>
              </a:rPr>
              <a:t> </a:t>
            </a:r>
            <a:r>
              <a:rPr lang="en-US" sz="1400" b="1" dirty="0">
                <a:solidFill>
                  <a:srgbClr val="F6A816"/>
                </a:solidFill>
                <a:latin typeface="Arial Nova Cond" panose="020B0506020202020204" pitchFamily="34" charset="0"/>
              </a:rPr>
              <a:t>Services</a:t>
            </a:r>
            <a:r>
              <a:rPr lang="en-US" sz="1400" b="1" dirty="0">
                <a:solidFill>
                  <a:srgbClr val="F6A816"/>
                </a:solidFill>
                <a:latin typeface="Swis721 BdOul BT" panose="04020705020B03040203" pitchFamily="82" charset="0"/>
              </a:rPr>
              <a:t> </a:t>
            </a:r>
          </a:p>
          <a:p>
            <a:pPr marL="288925" indent="-120650">
              <a:buFont typeface="Arial" panose="020B0604020202020204" pitchFamily="34" charset="0"/>
              <a:buChar char="•"/>
            </a:pPr>
            <a:r>
              <a:rPr lang="en-US" sz="1400" dirty="0">
                <a:solidFill>
                  <a:schemeClr val="bg1"/>
                </a:solidFill>
                <a:latin typeface="Arial Nova Cond" panose="020B0506020202020204" pitchFamily="34" charset="0"/>
              </a:rPr>
              <a:t>Manufacturing </a:t>
            </a:r>
          </a:p>
          <a:p>
            <a:pPr marL="288925" indent="-120650">
              <a:buFont typeface="Arial" panose="020B0604020202020204" pitchFamily="34" charset="0"/>
              <a:buChar char="•"/>
            </a:pPr>
            <a:r>
              <a:rPr lang="en-US" sz="1400" dirty="0">
                <a:solidFill>
                  <a:schemeClr val="bg1"/>
                </a:solidFill>
                <a:latin typeface="Arial Nova Cond" panose="020B0506020202020204" pitchFamily="34" charset="0"/>
              </a:rPr>
              <a:t>Contracting</a:t>
            </a:r>
          </a:p>
          <a:p>
            <a:pPr marL="288925" indent="-120650">
              <a:buFont typeface="Arial" panose="020B0604020202020204" pitchFamily="34" charset="0"/>
              <a:buChar char="•"/>
            </a:pPr>
            <a:r>
              <a:rPr lang="en-US" sz="1400" dirty="0">
                <a:solidFill>
                  <a:schemeClr val="bg1"/>
                </a:solidFill>
                <a:latin typeface="Arial Nova Cond" panose="020B0506020202020204" pitchFamily="34" charset="0"/>
              </a:rPr>
              <a:t>Suppliers</a:t>
            </a:r>
          </a:p>
          <a:p>
            <a:pPr marL="288925" indent="-120650">
              <a:buFont typeface="Arial" panose="020B0604020202020204" pitchFamily="34" charset="0"/>
              <a:buChar char="•"/>
            </a:pPr>
            <a:r>
              <a:rPr lang="en-US" sz="1400" dirty="0">
                <a:solidFill>
                  <a:schemeClr val="bg1"/>
                </a:solidFill>
                <a:latin typeface="Arial Nova Cond" panose="020B0506020202020204" pitchFamily="34" charset="0"/>
              </a:rPr>
              <a:t>Solutions</a:t>
            </a:r>
          </a:p>
          <a:p>
            <a:pPr marL="288925" indent="-120650">
              <a:buFont typeface="Arial" panose="020B0604020202020204" pitchFamily="34" charset="0"/>
              <a:buChar char="•"/>
            </a:pPr>
            <a:r>
              <a:rPr lang="en-US" sz="1400" dirty="0">
                <a:solidFill>
                  <a:schemeClr val="bg1"/>
                </a:solidFill>
                <a:latin typeface="Arial Nova Cond" panose="020B0506020202020204" pitchFamily="34" charset="0"/>
              </a:rPr>
              <a:t>Management Services </a:t>
            </a:r>
          </a:p>
          <a:p>
            <a:pPr marL="168275" indent="-168275">
              <a:buFont typeface="Arial" panose="020B0604020202020204" pitchFamily="34" charset="0"/>
              <a:buChar char="•"/>
            </a:pPr>
            <a:r>
              <a:rPr lang="en-US" sz="1400" b="1" dirty="0">
                <a:solidFill>
                  <a:srgbClr val="F6A816"/>
                </a:solidFill>
                <a:latin typeface="Arial Nova Cond" panose="020B0506020202020204" pitchFamily="34" charset="0"/>
              </a:rPr>
              <a:t>03</a:t>
            </a:r>
            <a:r>
              <a:rPr lang="en-US" sz="1400" b="1" dirty="0">
                <a:solidFill>
                  <a:schemeClr val="bg1"/>
                </a:solidFill>
                <a:latin typeface="Arial Nova Cond" panose="020B0506020202020204" pitchFamily="34" charset="0"/>
              </a:rPr>
              <a:t> </a:t>
            </a:r>
            <a:r>
              <a:rPr lang="en-US" sz="1400" b="1" dirty="0">
                <a:solidFill>
                  <a:srgbClr val="F6A816"/>
                </a:solidFill>
                <a:latin typeface="Arial Nova Cond" panose="020B0506020202020204" pitchFamily="34" charset="0"/>
              </a:rPr>
              <a:t>Quality</a:t>
            </a:r>
            <a:r>
              <a:rPr lang="en-US" sz="1400" b="1" dirty="0">
                <a:solidFill>
                  <a:schemeClr val="bg1"/>
                </a:solidFill>
                <a:latin typeface="Arial Nova Cond" panose="020B0506020202020204" pitchFamily="34" charset="0"/>
              </a:rPr>
              <a:t> </a:t>
            </a:r>
          </a:p>
          <a:p>
            <a:pPr marL="168275" indent="-168275">
              <a:buFont typeface="Arial" panose="020B0604020202020204" pitchFamily="34" charset="0"/>
              <a:buChar char="•"/>
            </a:pPr>
            <a:r>
              <a:rPr lang="en-US" sz="1400" b="1" dirty="0">
                <a:solidFill>
                  <a:srgbClr val="F6A816"/>
                </a:solidFill>
                <a:latin typeface="Arial Nova Cond" panose="020B0506020202020204" pitchFamily="34" charset="0"/>
              </a:rPr>
              <a:t>04 Technology </a:t>
            </a:r>
          </a:p>
          <a:p>
            <a:pPr marL="168275" indent="-168275">
              <a:buFont typeface="Arial" panose="020B0604020202020204" pitchFamily="34" charset="0"/>
              <a:buChar char="•"/>
            </a:pPr>
            <a:r>
              <a:rPr lang="en-US" sz="1400" b="1" dirty="0">
                <a:solidFill>
                  <a:srgbClr val="F6A816"/>
                </a:solidFill>
                <a:latin typeface="Arial Nova Cond" panose="020B0506020202020204" pitchFamily="34" charset="0"/>
              </a:rPr>
              <a:t>05 Group Operations</a:t>
            </a:r>
          </a:p>
          <a:p>
            <a:pPr marL="168275" indent="-168275">
              <a:buFont typeface="Arial" panose="020B0604020202020204" pitchFamily="34" charset="0"/>
              <a:buChar char="•"/>
            </a:pPr>
            <a:r>
              <a:rPr lang="en-US" sz="1400" b="1" dirty="0">
                <a:solidFill>
                  <a:srgbClr val="F6A816"/>
                </a:solidFill>
                <a:latin typeface="Arial Nova Cond" panose="020B0506020202020204" pitchFamily="34" charset="0"/>
              </a:rPr>
              <a:t>06 Construction Projects </a:t>
            </a:r>
          </a:p>
        </p:txBody>
      </p:sp>
      <p:sp>
        <p:nvSpPr>
          <p:cNvPr id="4" name="TextBox 3">
            <a:extLst>
              <a:ext uri="{FF2B5EF4-FFF2-40B4-BE49-F238E27FC236}">
                <a16:creationId xmlns:a16="http://schemas.microsoft.com/office/drawing/2014/main" id="{9B36A22B-B6C2-0236-AA2E-1C538DFEF99F}"/>
              </a:ext>
            </a:extLst>
          </p:cNvPr>
          <p:cNvSpPr txBox="1"/>
          <p:nvPr/>
        </p:nvSpPr>
        <p:spPr>
          <a:xfrm>
            <a:off x="6471717" y="4762703"/>
            <a:ext cx="5715000" cy="1862048"/>
          </a:xfrm>
          <a:prstGeom prst="rect">
            <a:avLst/>
          </a:prstGeom>
          <a:noFill/>
        </p:spPr>
        <p:txBody>
          <a:bodyPr wrap="square" rtlCol="0">
            <a:spAutoFit/>
          </a:bodyPr>
          <a:lstStyle/>
          <a:p>
            <a:r>
              <a:rPr lang="en-US" sz="11500" dirty="0">
                <a:solidFill>
                  <a:schemeClr val="tx1">
                    <a:lumMod val="65000"/>
                    <a:lumOff val="35000"/>
                  </a:schemeClr>
                </a:solidFill>
                <a:latin typeface="Swis721 BdOul BT" panose="04020705020B03040203" pitchFamily="82" charset="0"/>
              </a:rPr>
              <a:t>DIRECT</a:t>
            </a:r>
          </a:p>
        </p:txBody>
      </p:sp>
      <p:pic>
        <p:nvPicPr>
          <p:cNvPr id="6" name="Picture 5">
            <a:extLst>
              <a:ext uri="{FF2B5EF4-FFF2-40B4-BE49-F238E27FC236}">
                <a16:creationId xmlns:a16="http://schemas.microsoft.com/office/drawing/2014/main" id="{514FA066-D69E-2C66-0C8B-E0D41922BBA4}"/>
              </a:ext>
            </a:extLst>
          </p:cNvPr>
          <p:cNvPicPr>
            <a:picLocks noChangeAspect="1"/>
          </p:cNvPicPr>
          <p:nvPr/>
        </p:nvPicPr>
        <p:blipFill>
          <a:blip r:embed="rId3"/>
          <a:stretch>
            <a:fillRect/>
          </a:stretch>
        </p:blipFill>
        <p:spPr>
          <a:xfrm>
            <a:off x="1" y="-8709"/>
            <a:ext cx="12186716" cy="261257"/>
          </a:xfrm>
          <a:prstGeom prst="rect">
            <a:avLst/>
          </a:prstGeom>
        </p:spPr>
      </p:pic>
      <p:cxnSp>
        <p:nvCxnSpPr>
          <p:cNvPr id="10" name="Straight Connector 9">
            <a:extLst>
              <a:ext uri="{FF2B5EF4-FFF2-40B4-BE49-F238E27FC236}">
                <a16:creationId xmlns:a16="http://schemas.microsoft.com/office/drawing/2014/main" id="{A658FD0D-B675-6BD2-EFCD-8B13FE22D47F}"/>
              </a:ext>
            </a:extLst>
          </p:cNvPr>
          <p:cNvCxnSpPr>
            <a:cxnSpLocks/>
          </p:cNvCxnSpPr>
          <p:nvPr/>
        </p:nvCxnSpPr>
        <p:spPr>
          <a:xfrm>
            <a:off x="1319698" y="1268040"/>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334A096-8107-F4CC-FA14-9F1BC9B581F6}"/>
              </a:ext>
            </a:extLst>
          </p:cNvPr>
          <p:cNvSpPr txBox="1"/>
          <p:nvPr/>
        </p:nvSpPr>
        <p:spPr>
          <a:xfrm>
            <a:off x="1411331" y="546183"/>
            <a:ext cx="1446169" cy="523220"/>
          </a:xfrm>
          <a:prstGeom prst="rect">
            <a:avLst/>
          </a:prstGeom>
          <a:noFill/>
        </p:spPr>
        <p:txBody>
          <a:bodyPr wrap="square" rtlCol="0">
            <a:spAutoFit/>
          </a:bodyPr>
          <a:lstStyle/>
          <a:p>
            <a:r>
              <a:rPr lang="en-US" sz="2800" b="1" dirty="0">
                <a:solidFill>
                  <a:schemeClr val="bg1"/>
                </a:solidFill>
                <a:latin typeface="Arial Nova Cond" panose="020B0506020202020204" pitchFamily="34" charset="0"/>
              </a:rPr>
              <a:t>Content</a:t>
            </a:r>
          </a:p>
        </p:txBody>
      </p:sp>
      <p:sp>
        <p:nvSpPr>
          <p:cNvPr id="16" name="TextBox 15">
            <a:extLst>
              <a:ext uri="{FF2B5EF4-FFF2-40B4-BE49-F238E27FC236}">
                <a16:creationId xmlns:a16="http://schemas.microsoft.com/office/drawing/2014/main" id="{6ED6A0F9-2D83-1FB2-9B27-EB238B10ADC1}"/>
              </a:ext>
            </a:extLst>
          </p:cNvPr>
          <p:cNvSpPr txBox="1"/>
          <p:nvPr/>
        </p:nvSpPr>
        <p:spPr>
          <a:xfrm>
            <a:off x="91633" y="339818"/>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01</a:t>
            </a:r>
          </a:p>
        </p:txBody>
      </p:sp>
      <p:pic>
        <p:nvPicPr>
          <p:cNvPr id="18" name="Picture 17">
            <a:extLst>
              <a:ext uri="{FF2B5EF4-FFF2-40B4-BE49-F238E27FC236}">
                <a16:creationId xmlns:a16="http://schemas.microsoft.com/office/drawing/2014/main" id="{A3A7C0BA-4A7D-889C-50C5-B1D62AA3E984}"/>
              </a:ext>
            </a:extLst>
          </p:cNvPr>
          <p:cNvPicPr>
            <a:picLocks noChangeAspect="1"/>
          </p:cNvPicPr>
          <p:nvPr/>
        </p:nvPicPr>
        <p:blipFill>
          <a:blip r:embed="rId4"/>
          <a:stretch>
            <a:fillRect/>
          </a:stretch>
        </p:blipFill>
        <p:spPr>
          <a:xfrm flipH="1">
            <a:off x="-5283" y="6611970"/>
            <a:ext cx="12192000" cy="235563"/>
          </a:xfrm>
          <a:prstGeom prst="rect">
            <a:avLst/>
          </a:prstGeom>
        </p:spPr>
      </p:pic>
      <p:cxnSp>
        <p:nvCxnSpPr>
          <p:cNvPr id="2" name="Straight Connector 1">
            <a:extLst>
              <a:ext uri="{FF2B5EF4-FFF2-40B4-BE49-F238E27FC236}">
                <a16:creationId xmlns:a16="http://schemas.microsoft.com/office/drawing/2014/main" id="{833DAF57-9370-E43F-EEED-CF55A3E0B0F3}"/>
              </a:ext>
            </a:extLst>
          </p:cNvPr>
          <p:cNvCxnSpPr/>
          <p:nvPr/>
        </p:nvCxnSpPr>
        <p:spPr>
          <a:xfrm>
            <a:off x="914397" y="1663257"/>
            <a:ext cx="0" cy="4806369"/>
          </a:xfrm>
          <a:prstGeom prst="line">
            <a:avLst/>
          </a:prstGeom>
          <a:ln>
            <a:solidFill>
              <a:srgbClr val="F6A8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893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1C4C11-2C69-FDB5-84F8-6AE493885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333488F6-2D53-AFA0-76E3-ED5C53CEA17C}"/>
              </a:ext>
            </a:extLst>
          </p:cNvPr>
          <p:cNvSpPr txBox="1"/>
          <p:nvPr/>
        </p:nvSpPr>
        <p:spPr>
          <a:xfrm>
            <a:off x="324183" y="1674476"/>
            <a:ext cx="5430981" cy="523220"/>
          </a:xfrm>
          <a:prstGeom prst="rect">
            <a:avLst/>
          </a:prstGeom>
          <a:noFill/>
        </p:spPr>
        <p:txBody>
          <a:bodyPr wrap="square" rtlCol="0">
            <a:spAutoFit/>
          </a:bodyPr>
          <a:lstStyle/>
          <a:p>
            <a:r>
              <a:rPr lang="en-US" sz="2800" b="1" dirty="0">
                <a:solidFill>
                  <a:schemeClr val="bg1"/>
                </a:solidFill>
                <a:latin typeface="Arial Nova Cond" panose="020B0506020202020204" pitchFamily="34" charset="0"/>
              </a:rPr>
              <a:t>Freeze Jet Dry Ice Blasting Machine</a:t>
            </a:r>
          </a:p>
        </p:txBody>
      </p:sp>
      <p:sp>
        <p:nvSpPr>
          <p:cNvPr id="9" name="TextBox 8">
            <a:extLst>
              <a:ext uri="{FF2B5EF4-FFF2-40B4-BE49-F238E27FC236}">
                <a16:creationId xmlns:a16="http://schemas.microsoft.com/office/drawing/2014/main" id="{E16B0D45-F6FD-29CA-8061-64FACC61AD8C}"/>
              </a:ext>
            </a:extLst>
          </p:cNvPr>
          <p:cNvSpPr txBox="1"/>
          <p:nvPr/>
        </p:nvSpPr>
        <p:spPr>
          <a:xfrm>
            <a:off x="431403" y="2397091"/>
            <a:ext cx="4082188" cy="184665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Arial Nova Cond" panose="020B0506020202020204" pitchFamily="34" charset="0"/>
                <a:cs typeface="Calibri" panose="020F0502020204030204" pitchFamily="34" charset="0"/>
              </a:rPr>
              <a:t>Automotive Industry/Manufacturing</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cs typeface="Calibri" panose="020F0502020204030204" pitchFamily="34" charset="0"/>
              </a:rPr>
              <a:t>Cleaning Contractors</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cs typeface="Calibri" panose="020F0502020204030204" pitchFamily="34" charset="0"/>
              </a:rPr>
              <a:t>General Maintenance &amp; Facilities</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cs typeface="Calibri" panose="020F0502020204030204" pitchFamily="34" charset="0"/>
              </a:rPr>
              <a:t>Petrochemical</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cs typeface="Calibri" panose="020F0502020204030204" pitchFamily="34" charset="0"/>
              </a:rPr>
              <a:t>Power Generation</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cs typeface="Calibri" panose="020F0502020204030204" pitchFamily="34" charset="0"/>
              </a:rPr>
              <a:t>Food Processing</a:t>
            </a:r>
          </a:p>
          <a:p>
            <a:pPr marL="285750" indent="-285750">
              <a:buFont typeface="Arial" panose="020B0604020202020204" pitchFamily="34" charset="0"/>
              <a:buChar char="•"/>
            </a:pPr>
            <a:r>
              <a:rPr lang="en-US" sz="1600" dirty="0">
                <a:solidFill>
                  <a:schemeClr val="bg1"/>
                </a:solidFill>
                <a:latin typeface="Arial Nova Cond" panose="020B0506020202020204" pitchFamily="34" charset="0"/>
                <a:cs typeface="Calibri" panose="020F0502020204030204" pitchFamily="34" charset="0"/>
              </a:rPr>
              <a:t>Pulp &amp; Paper</a:t>
            </a:r>
          </a:p>
        </p:txBody>
      </p:sp>
      <p:sp>
        <p:nvSpPr>
          <p:cNvPr id="10" name="Rectangle 9">
            <a:extLst>
              <a:ext uri="{FF2B5EF4-FFF2-40B4-BE49-F238E27FC236}">
                <a16:creationId xmlns:a16="http://schemas.microsoft.com/office/drawing/2014/main" id="{15A7F9B5-2FB6-0AA2-B61C-DABBB5C43DDD}"/>
              </a:ext>
            </a:extLst>
          </p:cNvPr>
          <p:cNvSpPr/>
          <p:nvPr/>
        </p:nvSpPr>
        <p:spPr>
          <a:xfrm>
            <a:off x="3421307" y="4337703"/>
            <a:ext cx="1842653" cy="162087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645AF957-3673-2201-7EC4-DB5459E637CB}"/>
              </a:ext>
            </a:extLst>
          </p:cNvPr>
          <p:cNvSpPr/>
          <p:nvPr/>
        </p:nvSpPr>
        <p:spPr>
          <a:xfrm>
            <a:off x="5350740" y="4320551"/>
            <a:ext cx="1842653" cy="1620879"/>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A08F69DF-B848-13DE-D7A4-F0978449AC4C}"/>
              </a:ext>
            </a:extLst>
          </p:cNvPr>
          <p:cNvSpPr/>
          <p:nvPr/>
        </p:nvSpPr>
        <p:spPr>
          <a:xfrm>
            <a:off x="7278860" y="4305897"/>
            <a:ext cx="1842653" cy="1620879"/>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A47452CC-6CBF-8EF3-B9EE-F2A33149218E}"/>
              </a:ext>
            </a:extLst>
          </p:cNvPr>
          <p:cNvSpPr/>
          <p:nvPr/>
        </p:nvSpPr>
        <p:spPr>
          <a:xfrm>
            <a:off x="9206980" y="4305896"/>
            <a:ext cx="1842653" cy="1620879"/>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D3BDCA9C-B856-626D-E7AD-AEDA245FE3CD}"/>
              </a:ext>
            </a:extLst>
          </p:cNvPr>
          <p:cNvSpPr/>
          <p:nvPr/>
        </p:nvSpPr>
        <p:spPr>
          <a:xfrm>
            <a:off x="7278859" y="1581094"/>
            <a:ext cx="3747653" cy="2362255"/>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 name="Straight Connector 1">
            <a:extLst>
              <a:ext uri="{FF2B5EF4-FFF2-40B4-BE49-F238E27FC236}">
                <a16:creationId xmlns:a16="http://schemas.microsoft.com/office/drawing/2014/main" id="{C243B4C3-9E07-1B14-8D2E-ED64D10DAD06}"/>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FB9D344-D8D0-1B54-9300-DEB84C8FE422}"/>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Solution </a:t>
            </a:r>
            <a:r>
              <a:rPr lang="en-US" sz="2800" b="1" dirty="0">
                <a:solidFill>
                  <a:srgbClr val="F6A816"/>
                </a:solidFill>
                <a:latin typeface="Arial Nova Cond" panose="020B0506020202020204" pitchFamily="34" charset="0"/>
              </a:rPr>
              <a:t> </a:t>
            </a:r>
          </a:p>
        </p:txBody>
      </p:sp>
      <p:sp>
        <p:nvSpPr>
          <p:cNvPr id="4" name="TextBox 3">
            <a:extLst>
              <a:ext uri="{FF2B5EF4-FFF2-40B4-BE49-F238E27FC236}">
                <a16:creationId xmlns:a16="http://schemas.microsoft.com/office/drawing/2014/main" id="{294019F7-1250-5150-CC3D-E654284B5FB6}"/>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pic>
        <p:nvPicPr>
          <p:cNvPr id="10242" name="Picture 2" descr="Dry Ice Blasting Explained | Dry Ice Cleaning | Nitrofreeze">
            <a:extLst>
              <a:ext uri="{FF2B5EF4-FFF2-40B4-BE49-F238E27FC236}">
                <a16:creationId xmlns:a16="http://schemas.microsoft.com/office/drawing/2014/main" id="{53FCE529-DC16-3938-8A4A-FB42A68B35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0373" y="4320551"/>
            <a:ext cx="1842654" cy="1638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030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1C4C11-2C69-FDB5-84F8-6AE493885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A75C7CA5-F4D1-D2FB-A9E0-6F3AED2259BE}"/>
              </a:ext>
            </a:extLst>
          </p:cNvPr>
          <p:cNvSpPr/>
          <p:nvPr/>
        </p:nvSpPr>
        <p:spPr>
          <a:xfrm>
            <a:off x="381831" y="1618732"/>
            <a:ext cx="3224152" cy="523220"/>
          </a:xfrm>
          <a:prstGeom prst="rect">
            <a:avLst/>
          </a:prstGeom>
        </p:spPr>
        <p:txBody>
          <a:bodyPr wrap="none">
            <a:spAutoFit/>
          </a:bodyPr>
          <a:lstStyle/>
          <a:p>
            <a:r>
              <a:rPr lang="en-US" sz="2800" b="1" dirty="0">
                <a:solidFill>
                  <a:schemeClr val="bg1"/>
                </a:solidFill>
                <a:latin typeface="Arial Nova Cond" panose="020B0506020202020204" pitchFamily="34" charset="0"/>
              </a:rPr>
              <a:t>LIGHTING SYSTEMS </a:t>
            </a:r>
          </a:p>
        </p:txBody>
      </p:sp>
      <p:sp>
        <p:nvSpPr>
          <p:cNvPr id="3" name="Rectangle 2">
            <a:extLst>
              <a:ext uri="{FF2B5EF4-FFF2-40B4-BE49-F238E27FC236}">
                <a16:creationId xmlns:a16="http://schemas.microsoft.com/office/drawing/2014/main" id="{0F46B1D9-1353-63EE-9978-AAA654BF52FC}"/>
              </a:ext>
            </a:extLst>
          </p:cNvPr>
          <p:cNvSpPr/>
          <p:nvPr/>
        </p:nvSpPr>
        <p:spPr>
          <a:xfrm>
            <a:off x="381831" y="2362314"/>
            <a:ext cx="2098440" cy="2677656"/>
          </a:xfrm>
          <a:prstGeom prst="rect">
            <a:avLst/>
          </a:prstGeom>
        </p:spPr>
        <p:txBody>
          <a:bodyPr wrap="square">
            <a:spAutoFit/>
          </a:bodyPr>
          <a:lstStyle/>
          <a:p>
            <a:r>
              <a:rPr lang="en-US" sz="2800" b="1" dirty="0">
                <a:solidFill>
                  <a:schemeClr val="bg1"/>
                </a:solidFill>
                <a:latin typeface="Arial Nova Cond" panose="020B0506020202020204" pitchFamily="34" charset="0"/>
              </a:rPr>
              <a:t>INDOOR LIGHTING</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Down Lights</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Surface Mounted</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Wall Lights</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Spot Lights</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Mini Panel Lights</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Linear Lights</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LED Lamps</a:t>
            </a:r>
          </a:p>
        </p:txBody>
      </p:sp>
      <p:sp>
        <p:nvSpPr>
          <p:cNvPr id="4" name="Rectangle 3">
            <a:extLst>
              <a:ext uri="{FF2B5EF4-FFF2-40B4-BE49-F238E27FC236}">
                <a16:creationId xmlns:a16="http://schemas.microsoft.com/office/drawing/2014/main" id="{50C9C800-5F05-72E4-38E8-845E13C40141}"/>
              </a:ext>
            </a:extLst>
          </p:cNvPr>
          <p:cNvSpPr/>
          <p:nvPr/>
        </p:nvSpPr>
        <p:spPr>
          <a:xfrm>
            <a:off x="2426422" y="2362314"/>
            <a:ext cx="2359122" cy="2677656"/>
          </a:xfrm>
          <a:prstGeom prst="rect">
            <a:avLst/>
          </a:prstGeom>
        </p:spPr>
        <p:txBody>
          <a:bodyPr wrap="square">
            <a:spAutoFit/>
          </a:bodyPr>
          <a:lstStyle/>
          <a:p>
            <a:r>
              <a:rPr lang="en-US" sz="2800" b="1" dirty="0">
                <a:solidFill>
                  <a:schemeClr val="bg1"/>
                </a:solidFill>
                <a:latin typeface="Arial Nova Cond" panose="020B0506020202020204" pitchFamily="34" charset="0"/>
              </a:rPr>
              <a:t>OUTDOOR LIGHTING</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Outdoor Wall Sconces</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Bollard Lights</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Drive Way Lights</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Recessed Up Lights</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Facade &amp; Flood Lights</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Path &amp; Spike Lights</a:t>
            </a:r>
          </a:p>
          <a:p>
            <a:pPr marL="177800" indent="-177800">
              <a:buFont typeface="Wingdings" panose="05000000000000000000" pitchFamily="2" charset="2"/>
              <a:buChar char="§"/>
            </a:pPr>
            <a:r>
              <a:rPr lang="en-US" sz="1600" dirty="0">
                <a:solidFill>
                  <a:schemeClr val="bg1"/>
                </a:solidFill>
                <a:latin typeface="Arial Nova Cond" panose="020B0506020202020204" pitchFamily="34" charset="0"/>
              </a:rPr>
              <a:t>Underwater Lights</a:t>
            </a:r>
          </a:p>
        </p:txBody>
      </p:sp>
      <p:pic>
        <p:nvPicPr>
          <p:cNvPr id="5" name="Picture 4">
            <a:extLst>
              <a:ext uri="{FF2B5EF4-FFF2-40B4-BE49-F238E27FC236}">
                <a16:creationId xmlns:a16="http://schemas.microsoft.com/office/drawing/2014/main" id="{8FE51D23-20C3-984F-F8DA-D7E960E50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727" y="1439080"/>
            <a:ext cx="2511472" cy="1707283"/>
          </a:xfrm>
          <a:prstGeom prst="rect">
            <a:avLst/>
          </a:prstGeom>
        </p:spPr>
      </p:pic>
      <p:pic>
        <p:nvPicPr>
          <p:cNvPr id="6" name="Picture 5">
            <a:extLst>
              <a:ext uri="{FF2B5EF4-FFF2-40B4-BE49-F238E27FC236}">
                <a16:creationId xmlns:a16="http://schemas.microsoft.com/office/drawing/2014/main" id="{4C7D6671-3003-C6E9-0D16-EFC79FCBF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039" y="4103809"/>
            <a:ext cx="2531798" cy="1669330"/>
          </a:xfrm>
          <a:prstGeom prst="rect">
            <a:avLst/>
          </a:prstGeom>
        </p:spPr>
      </p:pic>
      <p:pic>
        <p:nvPicPr>
          <p:cNvPr id="7" name="Picture 6">
            <a:extLst>
              <a:ext uri="{FF2B5EF4-FFF2-40B4-BE49-F238E27FC236}">
                <a16:creationId xmlns:a16="http://schemas.microsoft.com/office/drawing/2014/main" id="{D57238AE-A6A7-EA8B-32AF-917AB046C0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2251122"/>
            <a:ext cx="2514138" cy="1669330"/>
          </a:xfrm>
          <a:prstGeom prst="rect">
            <a:avLst/>
          </a:prstGeom>
        </p:spPr>
      </p:pic>
      <p:pic>
        <p:nvPicPr>
          <p:cNvPr id="8" name="Picture 7">
            <a:extLst>
              <a:ext uri="{FF2B5EF4-FFF2-40B4-BE49-F238E27FC236}">
                <a16:creationId xmlns:a16="http://schemas.microsoft.com/office/drawing/2014/main" id="{9730D0DA-61C2-2362-C185-61072F958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6727" y="3701142"/>
            <a:ext cx="2519974" cy="1707858"/>
          </a:xfrm>
          <a:prstGeom prst="rect">
            <a:avLst/>
          </a:prstGeom>
        </p:spPr>
      </p:pic>
      <p:cxnSp>
        <p:nvCxnSpPr>
          <p:cNvPr id="9" name="Straight Connector 8">
            <a:extLst>
              <a:ext uri="{FF2B5EF4-FFF2-40B4-BE49-F238E27FC236}">
                <a16:creationId xmlns:a16="http://schemas.microsoft.com/office/drawing/2014/main" id="{FD71D1D4-A31B-F004-6C9E-42AA88977230}"/>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5874D88-3829-A15D-FA60-431C4305542C}"/>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Solution </a:t>
            </a:r>
            <a:r>
              <a:rPr lang="en-US" sz="2800" b="1" dirty="0">
                <a:solidFill>
                  <a:srgbClr val="F6A816"/>
                </a:solidFill>
                <a:latin typeface="Arial Nova Cond" panose="020B0506020202020204" pitchFamily="34" charset="0"/>
              </a:rPr>
              <a:t> </a:t>
            </a:r>
          </a:p>
        </p:txBody>
      </p:sp>
      <p:sp>
        <p:nvSpPr>
          <p:cNvPr id="11" name="TextBox 10">
            <a:extLst>
              <a:ext uri="{FF2B5EF4-FFF2-40B4-BE49-F238E27FC236}">
                <a16:creationId xmlns:a16="http://schemas.microsoft.com/office/drawing/2014/main" id="{C698F9B6-2EAA-5673-9E99-5F6696B712E6}"/>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spTree>
    <p:extLst>
      <p:ext uri="{BB962C8B-B14F-4D97-AF65-F5344CB8AC3E}">
        <p14:creationId xmlns:p14="http://schemas.microsoft.com/office/powerpoint/2010/main" val="2777838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1C4C11-2C69-FDB5-84F8-6AE493885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045C021A-D230-7280-3D61-B580C91DF5B1}"/>
              </a:ext>
            </a:extLst>
          </p:cNvPr>
          <p:cNvSpPr txBox="1"/>
          <p:nvPr/>
        </p:nvSpPr>
        <p:spPr>
          <a:xfrm>
            <a:off x="401486" y="1478869"/>
            <a:ext cx="5179804" cy="2062103"/>
          </a:xfrm>
          <a:prstGeom prst="rect">
            <a:avLst/>
          </a:prstGeom>
          <a:noFill/>
        </p:spPr>
        <p:txBody>
          <a:bodyPr wrap="square">
            <a:spAutoFit/>
          </a:bodyPr>
          <a:lstStyle/>
          <a:p>
            <a:r>
              <a:rPr lang="en-US" sz="1600" b="1" dirty="0">
                <a:solidFill>
                  <a:schemeClr val="bg1"/>
                </a:solidFill>
                <a:latin typeface="Arial Nova Cond" panose="020B0506020202020204" pitchFamily="34" charset="0"/>
              </a:rPr>
              <a:t>We have established ideals for ourselves that we commit to in order to ensure that every project, service and touchpoint meets these standards. </a:t>
            </a:r>
          </a:p>
          <a:p>
            <a:r>
              <a:rPr lang="en-US" sz="1600" b="1" dirty="0">
                <a:solidFill>
                  <a:schemeClr val="bg1"/>
                </a:solidFill>
                <a:latin typeface="Arial Nova Cond" panose="020B0506020202020204" pitchFamily="34" charset="0"/>
              </a:rPr>
              <a:t>We have developed a series of procedures and processes that reflect our quality and on-time delivery ethos. </a:t>
            </a:r>
          </a:p>
          <a:p>
            <a:r>
              <a:rPr lang="en-US" sz="1600" b="1" dirty="0">
                <a:solidFill>
                  <a:schemeClr val="bg1"/>
                </a:solidFill>
                <a:latin typeface="Arial Nova Cond" panose="020B0506020202020204" pitchFamily="34" charset="0"/>
              </a:rPr>
              <a:t>These are available to all workforce. Regular updates and training sessions are held to ensure meeting, exceeding and continuously improving these standards.</a:t>
            </a:r>
          </a:p>
        </p:txBody>
      </p:sp>
      <p:sp>
        <p:nvSpPr>
          <p:cNvPr id="8" name="TextBox 7">
            <a:extLst>
              <a:ext uri="{FF2B5EF4-FFF2-40B4-BE49-F238E27FC236}">
                <a16:creationId xmlns:a16="http://schemas.microsoft.com/office/drawing/2014/main" id="{AC67A226-760E-D1F1-807E-D2913CBEE0A8}"/>
              </a:ext>
            </a:extLst>
          </p:cNvPr>
          <p:cNvSpPr txBox="1"/>
          <p:nvPr/>
        </p:nvSpPr>
        <p:spPr>
          <a:xfrm>
            <a:off x="5866190" y="1478869"/>
            <a:ext cx="6323162" cy="2308324"/>
          </a:xfrm>
          <a:prstGeom prst="rect">
            <a:avLst/>
          </a:prstGeom>
          <a:noFill/>
        </p:spPr>
        <p:txBody>
          <a:bodyPr wrap="square">
            <a:spAutoFit/>
          </a:bodyPr>
          <a:lstStyle/>
          <a:p>
            <a:r>
              <a:rPr lang="en-US" sz="1600" b="1" dirty="0">
                <a:solidFill>
                  <a:schemeClr val="bg1"/>
                </a:solidFill>
                <a:latin typeface="Arial Nova Cond" panose="020B0506020202020204" pitchFamily="34" charset="0"/>
              </a:rPr>
              <a:t>We ensure that controls of resources, workmanship, documentation, inspection and testing, handover and all other on- and off-site activities are fully planned, established and implemented.</a:t>
            </a:r>
          </a:p>
          <a:p>
            <a:endParaRPr lang="en-US" sz="1600" b="1" dirty="0">
              <a:solidFill>
                <a:schemeClr val="bg1"/>
              </a:solidFill>
              <a:latin typeface="Arial Nova Cond" panose="020B0506020202020204" pitchFamily="34" charset="0"/>
            </a:endParaRPr>
          </a:p>
          <a:p>
            <a:pPr marL="285750" indent="-285750">
              <a:buFont typeface="Wingdings" panose="05000000000000000000" pitchFamily="2" charset="2"/>
              <a:buChar char="§"/>
            </a:pPr>
            <a:r>
              <a:rPr lang="en-US" sz="1600" b="1" dirty="0">
                <a:solidFill>
                  <a:schemeClr val="bg1"/>
                </a:solidFill>
              </a:rPr>
              <a:t>Quality of Construction</a:t>
            </a:r>
          </a:p>
          <a:p>
            <a:pPr marL="285750" indent="-285750">
              <a:buFont typeface="Wingdings" panose="05000000000000000000" pitchFamily="2" charset="2"/>
              <a:buChar char="§"/>
            </a:pPr>
            <a:r>
              <a:rPr lang="en-US" sz="1600" b="1" dirty="0">
                <a:solidFill>
                  <a:schemeClr val="bg1"/>
                </a:solidFill>
              </a:rPr>
              <a:t>Quality of Services </a:t>
            </a:r>
          </a:p>
          <a:p>
            <a:pPr marL="285750" indent="-285750">
              <a:buFont typeface="Wingdings" panose="05000000000000000000" pitchFamily="2" charset="2"/>
              <a:buChar char="§"/>
            </a:pPr>
            <a:r>
              <a:rPr lang="en-US" sz="1600" b="1" dirty="0">
                <a:solidFill>
                  <a:schemeClr val="bg1"/>
                </a:solidFill>
              </a:rPr>
              <a:t>Quality of Operations</a:t>
            </a:r>
          </a:p>
          <a:p>
            <a:pPr marL="285750" indent="-285750">
              <a:buFont typeface="Wingdings" panose="05000000000000000000" pitchFamily="2" charset="2"/>
              <a:buChar char="§"/>
            </a:pPr>
            <a:r>
              <a:rPr lang="en-US" sz="1600" b="1" dirty="0">
                <a:solidFill>
                  <a:schemeClr val="bg1"/>
                </a:solidFill>
              </a:rPr>
              <a:t>Quality of Internal Processes</a:t>
            </a:r>
          </a:p>
          <a:p>
            <a:endParaRPr lang="en-US" sz="1600" b="1" dirty="0">
              <a:solidFill>
                <a:schemeClr val="bg1"/>
              </a:solidFill>
              <a:latin typeface="Arial Nova Cond" panose="020B0506020202020204" pitchFamily="34" charset="0"/>
            </a:endParaRPr>
          </a:p>
        </p:txBody>
      </p:sp>
      <p:cxnSp>
        <p:nvCxnSpPr>
          <p:cNvPr id="10" name="Straight Connector 9">
            <a:extLst>
              <a:ext uri="{FF2B5EF4-FFF2-40B4-BE49-F238E27FC236}">
                <a16:creationId xmlns:a16="http://schemas.microsoft.com/office/drawing/2014/main" id="{3E728562-5332-3D29-08C9-5C5E48988999}"/>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5CB7843-5561-D4DA-11F6-045717B8E727}"/>
              </a:ext>
            </a:extLst>
          </p:cNvPr>
          <p:cNvSpPr txBox="1"/>
          <p:nvPr/>
        </p:nvSpPr>
        <p:spPr>
          <a:xfrm>
            <a:off x="1379770" y="225328"/>
            <a:ext cx="2986830" cy="523220"/>
          </a:xfrm>
          <a:prstGeom prst="rect">
            <a:avLst/>
          </a:prstGeom>
          <a:noFill/>
        </p:spPr>
        <p:txBody>
          <a:bodyPr wrap="square" rtlCol="0">
            <a:spAutoFit/>
          </a:bodyPr>
          <a:lstStyle/>
          <a:p>
            <a:pPr defTabSz="445752"/>
            <a:r>
              <a:rPr lang="en-US" sz="2800" b="1" dirty="0">
                <a:solidFill>
                  <a:srgbClr val="F6A816"/>
                </a:solidFill>
                <a:latin typeface="Arial Nova Cond" panose="020B0506020202020204" pitchFamily="34" charset="0"/>
              </a:rPr>
              <a:t>OUR Quality </a:t>
            </a:r>
          </a:p>
        </p:txBody>
      </p:sp>
      <p:sp>
        <p:nvSpPr>
          <p:cNvPr id="12" name="TextBox 11">
            <a:extLst>
              <a:ext uri="{FF2B5EF4-FFF2-40B4-BE49-F238E27FC236}">
                <a16:creationId xmlns:a16="http://schemas.microsoft.com/office/drawing/2014/main" id="{B85521CC-3F1E-BC6D-3102-A1628523A78F}"/>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03</a:t>
            </a:r>
          </a:p>
        </p:txBody>
      </p:sp>
    </p:spTree>
    <p:extLst>
      <p:ext uri="{BB962C8B-B14F-4D97-AF65-F5344CB8AC3E}">
        <p14:creationId xmlns:p14="http://schemas.microsoft.com/office/powerpoint/2010/main" val="562998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1C4C11-2C69-FDB5-84F8-6AE493885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extBox 24">
            <a:extLst>
              <a:ext uri="{FF2B5EF4-FFF2-40B4-BE49-F238E27FC236}">
                <a16:creationId xmlns:a16="http://schemas.microsoft.com/office/drawing/2014/main" id="{C0ABDDC1-2A08-B61C-AC50-5734166241D9}"/>
              </a:ext>
            </a:extLst>
          </p:cNvPr>
          <p:cNvSpPr txBox="1"/>
          <p:nvPr/>
        </p:nvSpPr>
        <p:spPr>
          <a:xfrm>
            <a:off x="1411331" y="205701"/>
            <a:ext cx="2823185" cy="523220"/>
          </a:xfrm>
          <a:prstGeom prst="rect">
            <a:avLst/>
          </a:prstGeom>
          <a:noFill/>
        </p:spPr>
        <p:txBody>
          <a:bodyPr wrap="square" rtlCol="0">
            <a:spAutoFit/>
          </a:bodyPr>
          <a:lstStyle/>
          <a:p>
            <a:pPr defTabSz="445752"/>
            <a:r>
              <a:rPr lang="en-US" sz="2800" b="1" dirty="0">
                <a:solidFill>
                  <a:srgbClr val="F6A816"/>
                </a:solidFill>
                <a:latin typeface="Arial Nova Cond" panose="020B0506020202020204" pitchFamily="34" charset="0"/>
              </a:rPr>
              <a:t>Company Division</a:t>
            </a:r>
          </a:p>
        </p:txBody>
      </p:sp>
      <p:cxnSp>
        <p:nvCxnSpPr>
          <p:cNvPr id="5" name="Straight Connector 4">
            <a:extLst>
              <a:ext uri="{FF2B5EF4-FFF2-40B4-BE49-F238E27FC236}">
                <a16:creationId xmlns:a16="http://schemas.microsoft.com/office/drawing/2014/main" id="{7EE0E196-F661-2332-9F8F-965EA37977A7}"/>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6402FA8-58D9-F69F-C717-173D63EC9FFA}"/>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04</a:t>
            </a:r>
          </a:p>
        </p:txBody>
      </p:sp>
      <p:sp>
        <p:nvSpPr>
          <p:cNvPr id="9" name="TextBox 8">
            <a:extLst>
              <a:ext uri="{FF2B5EF4-FFF2-40B4-BE49-F238E27FC236}">
                <a16:creationId xmlns:a16="http://schemas.microsoft.com/office/drawing/2014/main" id="{4DAE41E5-719B-BBE6-341A-B764324B51B7}"/>
              </a:ext>
            </a:extLst>
          </p:cNvPr>
          <p:cNvSpPr txBox="1"/>
          <p:nvPr/>
        </p:nvSpPr>
        <p:spPr>
          <a:xfrm>
            <a:off x="3325856" y="2825799"/>
            <a:ext cx="5656219" cy="1015663"/>
          </a:xfrm>
          <a:prstGeom prst="rect">
            <a:avLst/>
          </a:prstGeom>
          <a:noFill/>
        </p:spPr>
        <p:txBody>
          <a:bodyPr wrap="square" rtlCol="0">
            <a:spAutoFit/>
          </a:bodyPr>
          <a:lstStyle/>
          <a:p>
            <a:pPr defTabSz="445752"/>
            <a:r>
              <a:rPr lang="en-US" sz="6000" b="1" dirty="0">
                <a:solidFill>
                  <a:schemeClr val="bg1"/>
                </a:solidFill>
                <a:latin typeface="Arial Nova Cond" panose="020B0506020202020204" pitchFamily="34" charset="0"/>
              </a:rPr>
              <a:t>Building Material </a:t>
            </a:r>
          </a:p>
        </p:txBody>
      </p:sp>
    </p:spTree>
    <p:extLst>
      <p:ext uri="{BB962C8B-B14F-4D97-AF65-F5344CB8AC3E}">
        <p14:creationId xmlns:p14="http://schemas.microsoft.com/office/powerpoint/2010/main" val="1652401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1C4C11-2C69-FDB5-84F8-6AE493885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extBox 24">
            <a:extLst>
              <a:ext uri="{FF2B5EF4-FFF2-40B4-BE49-F238E27FC236}">
                <a16:creationId xmlns:a16="http://schemas.microsoft.com/office/drawing/2014/main" id="{C0ABDDC1-2A08-B61C-AC50-5734166241D9}"/>
              </a:ext>
            </a:extLst>
          </p:cNvPr>
          <p:cNvSpPr txBox="1"/>
          <p:nvPr/>
        </p:nvSpPr>
        <p:spPr>
          <a:xfrm>
            <a:off x="1358290" y="378657"/>
            <a:ext cx="2823185" cy="523220"/>
          </a:xfrm>
          <a:prstGeom prst="rect">
            <a:avLst/>
          </a:prstGeom>
          <a:noFill/>
        </p:spPr>
        <p:txBody>
          <a:bodyPr wrap="square" rtlCol="0">
            <a:spAutoFit/>
          </a:bodyPr>
          <a:lstStyle/>
          <a:p>
            <a:pPr defTabSz="445752"/>
            <a:r>
              <a:rPr lang="en-US" sz="2800" b="1" dirty="0">
                <a:solidFill>
                  <a:srgbClr val="F6A816"/>
                </a:solidFill>
                <a:latin typeface="Arial Nova Cond" panose="020B0506020202020204" pitchFamily="34" charset="0"/>
              </a:rPr>
              <a:t>Company Division</a:t>
            </a:r>
          </a:p>
        </p:txBody>
      </p:sp>
      <p:cxnSp>
        <p:nvCxnSpPr>
          <p:cNvPr id="5" name="Straight Connector 4">
            <a:extLst>
              <a:ext uri="{FF2B5EF4-FFF2-40B4-BE49-F238E27FC236}">
                <a16:creationId xmlns:a16="http://schemas.microsoft.com/office/drawing/2014/main" id="{7EE0E196-F661-2332-9F8F-965EA37977A7}"/>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6402FA8-58D9-F69F-C717-173D63EC9FFA}"/>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04</a:t>
            </a:r>
          </a:p>
        </p:txBody>
      </p:sp>
      <p:sp>
        <p:nvSpPr>
          <p:cNvPr id="9" name="TextBox 8">
            <a:extLst>
              <a:ext uri="{FF2B5EF4-FFF2-40B4-BE49-F238E27FC236}">
                <a16:creationId xmlns:a16="http://schemas.microsoft.com/office/drawing/2014/main" id="{4DAE41E5-719B-BBE6-341A-B764324B51B7}"/>
              </a:ext>
            </a:extLst>
          </p:cNvPr>
          <p:cNvSpPr txBox="1"/>
          <p:nvPr/>
        </p:nvSpPr>
        <p:spPr>
          <a:xfrm>
            <a:off x="1411331" y="982903"/>
            <a:ext cx="2770144" cy="523220"/>
          </a:xfrm>
          <a:prstGeom prst="rect">
            <a:avLst/>
          </a:prstGeom>
          <a:noFill/>
        </p:spPr>
        <p:txBody>
          <a:bodyPr wrap="square" rtlCol="0">
            <a:spAutoFit/>
          </a:bodyPr>
          <a:lstStyle/>
          <a:p>
            <a:pPr defTabSz="445752"/>
            <a:r>
              <a:rPr lang="en-US" sz="2800" b="1" dirty="0">
                <a:solidFill>
                  <a:schemeClr val="bg1"/>
                </a:solidFill>
                <a:latin typeface="Arial Nova Cond" panose="020B0506020202020204" pitchFamily="34" charset="0"/>
              </a:rPr>
              <a:t>Building Material </a:t>
            </a:r>
          </a:p>
        </p:txBody>
      </p:sp>
      <p:sp>
        <p:nvSpPr>
          <p:cNvPr id="6" name="TextBox 5">
            <a:extLst>
              <a:ext uri="{FF2B5EF4-FFF2-40B4-BE49-F238E27FC236}">
                <a16:creationId xmlns:a16="http://schemas.microsoft.com/office/drawing/2014/main" id="{C798B6B5-D839-E312-59CA-760A638085EE}"/>
              </a:ext>
            </a:extLst>
          </p:cNvPr>
          <p:cNvSpPr txBox="1"/>
          <p:nvPr/>
        </p:nvSpPr>
        <p:spPr>
          <a:xfrm>
            <a:off x="320526" y="2212292"/>
            <a:ext cx="6348412" cy="3416320"/>
          </a:xfrm>
          <a:prstGeom prst="rect">
            <a:avLst/>
          </a:prstGeom>
          <a:noFill/>
        </p:spPr>
        <p:txBody>
          <a:bodyPr wrap="square">
            <a:spAutoFit/>
          </a:bodyPr>
          <a:lstStyle/>
          <a:p>
            <a:r>
              <a:rPr lang="en-US" dirty="0">
                <a:solidFill>
                  <a:schemeClr val="bg1"/>
                </a:solidFill>
                <a:latin typeface="Arial Nova Cond" panose="020B0506020202020204" pitchFamily="34" charset="0"/>
              </a:rPr>
              <a:t>we are produces top class products that suits the international standards and leaves an impression as we know and believe from heart that a company is recalled by its clients for the standard of its produces. Our policy is to retain a client while we expand our market share.</a:t>
            </a:r>
          </a:p>
          <a:p>
            <a:endParaRPr lang="en-US" dirty="0">
              <a:solidFill>
                <a:schemeClr val="bg1"/>
              </a:solidFill>
              <a:latin typeface="Arial Nova Cond" panose="020B0506020202020204" pitchFamily="34" charset="0"/>
            </a:endParaRPr>
          </a:p>
          <a:p>
            <a:endParaRPr lang="en-US" dirty="0">
              <a:solidFill>
                <a:schemeClr val="bg1"/>
              </a:solidFill>
              <a:latin typeface="Arial Nova Cond" panose="020B0506020202020204" pitchFamily="34" charset="0"/>
            </a:endParaRPr>
          </a:p>
          <a:p>
            <a:endParaRPr lang="en-US" dirty="0">
              <a:solidFill>
                <a:schemeClr val="bg1"/>
              </a:solidFill>
              <a:latin typeface="Arial Nova Cond" panose="020B0506020202020204" pitchFamily="34" charset="0"/>
            </a:endParaRPr>
          </a:p>
          <a:p>
            <a:r>
              <a:rPr lang="en-US" dirty="0">
                <a:solidFill>
                  <a:schemeClr val="bg1"/>
                </a:solidFill>
                <a:latin typeface="Arial Nova Cond" panose="020B0506020202020204" pitchFamily="34" charset="0"/>
              </a:rPr>
              <a:t>At present, we produce for the sectors like air transport, municipalities, railways, highway infrastructure, telecommunications, automotive, electricity, HVAC and water supply.</a:t>
            </a:r>
          </a:p>
        </p:txBody>
      </p:sp>
      <p:pic>
        <p:nvPicPr>
          <p:cNvPr id="10" name="Picture 9">
            <a:extLst>
              <a:ext uri="{FF2B5EF4-FFF2-40B4-BE49-F238E27FC236}">
                <a16:creationId xmlns:a16="http://schemas.microsoft.com/office/drawing/2014/main" id="{62B6EE18-2361-DCE4-F301-4BF8F651C15A}"/>
              </a:ext>
            </a:extLst>
          </p:cNvPr>
          <p:cNvPicPr>
            <a:picLocks noChangeAspect="1"/>
          </p:cNvPicPr>
          <p:nvPr/>
        </p:nvPicPr>
        <p:blipFill>
          <a:blip r:embed="rId3">
            <a:clrChange>
              <a:clrFrom>
                <a:srgbClr val="E9E7E8"/>
              </a:clrFrom>
              <a:clrTo>
                <a:srgbClr val="E9E7E8">
                  <a:alpha val="0"/>
                </a:srgbClr>
              </a:clrTo>
            </a:clrChange>
            <a:extLst>
              <a:ext uri="{28A0092B-C50C-407E-A947-70E740481C1C}">
                <a14:useLocalDpi xmlns:a14="http://schemas.microsoft.com/office/drawing/2010/main" val="0"/>
              </a:ext>
            </a:extLst>
          </a:blip>
          <a:stretch>
            <a:fillRect/>
          </a:stretch>
        </p:blipFill>
        <p:spPr>
          <a:xfrm>
            <a:off x="5862755" y="2528772"/>
            <a:ext cx="3187762" cy="2390822"/>
          </a:xfrm>
          <a:prstGeom prst="rect">
            <a:avLst/>
          </a:prstGeom>
        </p:spPr>
      </p:pic>
      <p:pic>
        <p:nvPicPr>
          <p:cNvPr id="12" name="Picture 11">
            <a:extLst>
              <a:ext uri="{FF2B5EF4-FFF2-40B4-BE49-F238E27FC236}">
                <a16:creationId xmlns:a16="http://schemas.microsoft.com/office/drawing/2014/main" id="{BAADBCCB-379D-7926-620F-BCCBFCDDBFFD}"/>
              </a:ext>
            </a:extLst>
          </p:cNvPr>
          <p:cNvPicPr>
            <a:picLocks noChangeAspect="1"/>
          </p:cNvPicPr>
          <p:nvPr/>
        </p:nvPicPr>
        <p:blipFill>
          <a:blip r:embed="rId4">
            <a:clrChange>
              <a:clrFrom>
                <a:srgbClr val="E9E7E8"/>
              </a:clrFrom>
              <a:clrTo>
                <a:srgbClr val="E9E7E8">
                  <a:alpha val="0"/>
                </a:srgbClr>
              </a:clrTo>
            </a:clrChange>
            <a:extLst>
              <a:ext uri="{28A0092B-C50C-407E-A947-70E740481C1C}">
                <a14:useLocalDpi xmlns:a14="http://schemas.microsoft.com/office/drawing/2010/main" val="0"/>
              </a:ext>
            </a:extLst>
          </a:blip>
          <a:stretch>
            <a:fillRect/>
          </a:stretch>
        </p:blipFill>
        <p:spPr>
          <a:xfrm>
            <a:off x="6745833" y="1378120"/>
            <a:ext cx="1438295" cy="1094860"/>
          </a:xfrm>
          <a:prstGeom prst="rect">
            <a:avLst/>
          </a:prstGeom>
        </p:spPr>
      </p:pic>
      <p:pic>
        <p:nvPicPr>
          <p:cNvPr id="14" name="Picture 13">
            <a:extLst>
              <a:ext uri="{FF2B5EF4-FFF2-40B4-BE49-F238E27FC236}">
                <a16:creationId xmlns:a16="http://schemas.microsoft.com/office/drawing/2014/main" id="{ADD83890-DDEA-E94D-6ED3-561AFA0752B3}"/>
              </a:ext>
            </a:extLst>
          </p:cNvPr>
          <p:cNvPicPr>
            <a:picLocks noChangeAspect="1"/>
          </p:cNvPicPr>
          <p:nvPr/>
        </p:nvPicPr>
        <p:blipFill>
          <a:blip r:embed="rId5">
            <a:clrChange>
              <a:clrFrom>
                <a:srgbClr val="E9E7E8"/>
              </a:clrFrom>
              <a:clrTo>
                <a:srgbClr val="E9E7E8">
                  <a:alpha val="0"/>
                </a:srgbClr>
              </a:clrTo>
            </a:clrChange>
            <a:extLst>
              <a:ext uri="{28A0092B-C50C-407E-A947-70E740481C1C}">
                <a14:useLocalDpi xmlns:a14="http://schemas.microsoft.com/office/drawing/2010/main" val="0"/>
              </a:ext>
            </a:extLst>
          </a:blip>
          <a:stretch>
            <a:fillRect/>
          </a:stretch>
        </p:blipFill>
        <p:spPr>
          <a:xfrm>
            <a:off x="8244333" y="3724183"/>
            <a:ext cx="1809166" cy="1104606"/>
          </a:xfrm>
          <a:prstGeom prst="rect">
            <a:avLst/>
          </a:prstGeom>
        </p:spPr>
      </p:pic>
      <p:pic>
        <p:nvPicPr>
          <p:cNvPr id="16" name="Picture 15">
            <a:extLst>
              <a:ext uri="{FF2B5EF4-FFF2-40B4-BE49-F238E27FC236}">
                <a16:creationId xmlns:a16="http://schemas.microsoft.com/office/drawing/2014/main" id="{4FCD22BE-7971-E811-0E08-A43171A61D47}"/>
              </a:ext>
            </a:extLst>
          </p:cNvPr>
          <p:cNvPicPr>
            <a:picLocks noChangeAspect="1"/>
          </p:cNvPicPr>
          <p:nvPr/>
        </p:nvPicPr>
        <p:blipFill>
          <a:blip r:embed="rId6">
            <a:clrChange>
              <a:clrFrom>
                <a:srgbClr val="E9E7E8"/>
              </a:clrFrom>
              <a:clrTo>
                <a:srgbClr val="E9E7E8">
                  <a:alpha val="0"/>
                </a:srgbClr>
              </a:clrTo>
            </a:clrChange>
            <a:extLst>
              <a:ext uri="{28A0092B-C50C-407E-A947-70E740481C1C}">
                <a14:useLocalDpi xmlns:a14="http://schemas.microsoft.com/office/drawing/2010/main" val="0"/>
              </a:ext>
            </a:extLst>
          </a:blip>
          <a:stretch>
            <a:fillRect/>
          </a:stretch>
        </p:blipFill>
        <p:spPr>
          <a:xfrm>
            <a:off x="8383929" y="2040586"/>
            <a:ext cx="1780437" cy="1388414"/>
          </a:xfrm>
          <a:prstGeom prst="rect">
            <a:avLst/>
          </a:prstGeom>
        </p:spPr>
      </p:pic>
      <p:pic>
        <p:nvPicPr>
          <p:cNvPr id="19" name="Picture 18">
            <a:extLst>
              <a:ext uri="{FF2B5EF4-FFF2-40B4-BE49-F238E27FC236}">
                <a16:creationId xmlns:a16="http://schemas.microsoft.com/office/drawing/2014/main" id="{AE84E74C-F7C7-B4FA-F135-3A15A91D8C9D}"/>
              </a:ext>
            </a:extLst>
          </p:cNvPr>
          <p:cNvPicPr>
            <a:picLocks noChangeAspect="1"/>
          </p:cNvPicPr>
          <p:nvPr/>
        </p:nvPicPr>
        <p:blipFill>
          <a:blip r:embed="rId7">
            <a:clrChange>
              <a:clrFrom>
                <a:srgbClr val="E9E7E8"/>
              </a:clrFrom>
              <a:clrTo>
                <a:srgbClr val="E9E7E8">
                  <a:alpha val="0"/>
                </a:srgbClr>
              </a:clrTo>
            </a:clrChange>
            <a:extLst>
              <a:ext uri="{28A0092B-C50C-407E-A947-70E740481C1C}">
                <a14:useLocalDpi xmlns:a14="http://schemas.microsoft.com/office/drawing/2010/main" val="0"/>
              </a:ext>
            </a:extLst>
          </a:blip>
          <a:stretch>
            <a:fillRect/>
          </a:stretch>
        </p:blipFill>
        <p:spPr>
          <a:xfrm>
            <a:off x="7215202" y="4750055"/>
            <a:ext cx="1168727" cy="834805"/>
          </a:xfrm>
          <a:prstGeom prst="rect">
            <a:avLst/>
          </a:prstGeom>
        </p:spPr>
      </p:pic>
      <p:pic>
        <p:nvPicPr>
          <p:cNvPr id="21" name="Picture 20">
            <a:extLst>
              <a:ext uri="{FF2B5EF4-FFF2-40B4-BE49-F238E27FC236}">
                <a16:creationId xmlns:a16="http://schemas.microsoft.com/office/drawing/2014/main" id="{5E5447C0-0AB5-AE75-9F67-AE6003442BA0}"/>
              </a:ext>
            </a:extLst>
          </p:cNvPr>
          <p:cNvPicPr>
            <a:picLocks noChangeAspect="1"/>
          </p:cNvPicPr>
          <p:nvPr/>
        </p:nvPicPr>
        <p:blipFill>
          <a:blip r:embed="rId8">
            <a:clrChange>
              <a:clrFrom>
                <a:srgbClr val="E9E7E8"/>
              </a:clrFrom>
              <a:clrTo>
                <a:srgbClr val="E9E7E8">
                  <a:alpha val="0"/>
                </a:srgbClr>
              </a:clrTo>
            </a:clrChange>
            <a:extLst>
              <a:ext uri="{28A0092B-C50C-407E-A947-70E740481C1C}">
                <a14:useLocalDpi xmlns:a14="http://schemas.microsoft.com/office/drawing/2010/main" val="0"/>
              </a:ext>
            </a:extLst>
          </a:blip>
          <a:stretch>
            <a:fillRect/>
          </a:stretch>
        </p:blipFill>
        <p:spPr>
          <a:xfrm>
            <a:off x="10350644" y="3900040"/>
            <a:ext cx="1463972" cy="1642195"/>
          </a:xfrm>
          <a:prstGeom prst="rect">
            <a:avLst/>
          </a:prstGeom>
        </p:spPr>
      </p:pic>
      <p:pic>
        <p:nvPicPr>
          <p:cNvPr id="23" name="Picture 22">
            <a:extLst>
              <a:ext uri="{FF2B5EF4-FFF2-40B4-BE49-F238E27FC236}">
                <a16:creationId xmlns:a16="http://schemas.microsoft.com/office/drawing/2014/main" id="{BFF0475A-9FA5-58A0-6CA2-8B74BDBC11B1}"/>
              </a:ext>
            </a:extLst>
          </p:cNvPr>
          <p:cNvPicPr>
            <a:picLocks noChangeAspect="1"/>
          </p:cNvPicPr>
          <p:nvPr/>
        </p:nvPicPr>
        <p:blipFill>
          <a:blip r:embed="rId9">
            <a:clrChange>
              <a:clrFrom>
                <a:srgbClr val="E9E7E8"/>
              </a:clrFrom>
              <a:clrTo>
                <a:srgbClr val="E9E7E8">
                  <a:alpha val="0"/>
                </a:srgbClr>
              </a:clrTo>
            </a:clrChange>
            <a:extLst>
              <a:ext uri="{28A0092B-C50C-407E-A947-70E740481C1C}">
                <a14:useLocalDpi xmlns:a14="http://schemas.microsoft.com/office/drawing/2010/main" val="0"/>
              </a:ext>
            </a:extLst>
          </a:blip>
          <a:stretch>
            <a:fillRect/>
          </a:stretch>
        </p:blipFill>
        <p:spPr>
          <a:xfrm>
            <a:off x="9693870" y="1315765"/>
            <a:ext cx="2868840" cy="2151630"/>
          </a:xfrm>
          <a:prstGeom prst="rect">
            <a:avLst/>
          </a:prstGeom>
        </p:spPr>
      </p:pic>
    </p:spTree>
    <p:extLst>
      <p:ext uri="{BB962C8B-B14F-4D97-AF65-F5344CB8AC3E}">
        <p14:creationId xmlns:p14="http://schemas.microsoft.com/office/powerpoint/2010/main" val="389479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63EB4-E0D8-3C2B-A57C-4E3099FA36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6" y="13246"/>
            <a:ext cx="12193195" cy="6855640"/>
          </a:xfrm>
          <a:prstGeom prst="rect">
            <a:avLst/>
          </a:prstGeom>
        </p:spPr>
      </p:pic>
      <p:cxnSp>
        <p:nvCxnSpPr>
          <p:cNvPr id="6" name="Straight Connector 5">
            <a:extLst>
              <a:ext uri="{FF2B5EF4-FFF2-40B4-BE49-F238E27FC236}">
                <a16:creationId xmlns:a16="http://schemas.microsoft.com/office/drawing/2014/main" id="{CF0ED6F3-C91C-7738-F2AA-8B701AD95AF3}"/>
              </a:ext>
            </a:extLst>
          </p:cNvPr>
          <p:cNvCxnSpPr>
            <a:cxnSpLocks/>
          </p:cNvCxnSpPr>
          <p:nvPr/>
        </p:nvCxnSpPr>
        <p:spPr>
          <a:xfrm>
            <a:off x="1319698" y="1268040"/>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D1B6086-3881-01EB-47EC-71F8754FD532}"/>
              </a:ext>
            </a:extLst>
          </p:cNvPr>
          <p:cNvSpPr txBox="1"/>
          <p:nvPr/>
        </p:nvSpPr>
        <p:spPr>
          <a:xfrm>
            <a:off x="1412527" y="336191"/>
            <a:ext cx="2017669" cy="892552"/>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Content</a:t>
            </a:r>
          </a:p>
          <a:p>
            <a:r>
              <a:rPr lang="en-US" sz="2400" b="1" dirty="0">
                <a:solidFill>
                  <a:schemeClr val="bg1"/>
                </a:solidFill>
                <a:latin typeface="Arial Nova Cond" panose="020B0506020202020204" pitchFamily="34" charset="0"/>
              </a:rPr>
              <a:t>A)   About Us </a:t>
            </a:r>
          </a:p>
        </p:txBody>
      </p:sp>
      <p:cxnSp>
        <p:nvCxnSpPr>
          <p:cNvPr id="14" name="Straight Connector 13">
            <a:extLst>
              <a:ext uri="{FF2B5EF4-FFF2-40B4-BE49-F238E27FC236}">
                <a16:creationId xmlns:a16="http://schemas.microsoft.com/office/drawing/2014/main" id="{E7A5CD78-10AF-6D1A-D29C-D84828A3392F}"/>
              </a:ext>
            </a:extLst>
          </p:cNvPr>
          <p:cNvCxnSpPr/>
          <p:nvPr/>
        </p:nvCxnSpPr>
        <p:spPr>
          <a:xfrm>
            <a:off x="914397" y="1663257"/>
            <a:ext cx="0" cy="4806369"/>
          </a:xfrm>
          <a:prstGeom prst="line">
            <a:avLst/>
          </a:prstGeom>
          <a:ln>
            <a:solidFill>
              <a:srgbClr val="F6A81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DEED15-1301-67DF-E985-62C7A1EA9F20}"/>
              </a:ext>
            </a:extLst>
          </p:cNvPr>
          <p:cNvSpPr txBox="1"/>
          <p:nvPr/>
        </p:nvSpPr>
        <p:spPr>
          <a:xfrm>
            <a:off x="6471717" y="4762703"/>
            <a:ext cx="5715000" cy="1862048"/>
          </a:xfrm>
          <a:prstGeom prst="rect">
            <a:avLst/>
          </a:prstGeom>
          <a:noFill/>
        </p:spPr>
        <p:txBody>
          <a:bodyPr wrap="square" rtlCol="0">
            <a:spAutoFit/>
          </a:bodyPr>
          <a:lstStyle/>
          <a:p>
            <a:r>
              <a:rPr lang="en-US" sz="11500" dirty="0">
                <a:solidFill>
                  <a:schemeClr val="tx1">
                    <a:lumMod val="65000"/>
                    <a:lumOff val="35000"/>
                  </a:schemeClr>
                </a:solidFill>
                <a:latin typeface="Swis721 BdOul BT" panose="04020705020B03040203" pitchFamily="82" charset="0"/>
              </a:rPr>
              <a:t>DIRECT</a:t>
            </a:r>
          </a:p>
        </p:txBody>
      </p:sp>
      <p:sp>
        <p:nvSpPr>
          <p:cNvPr id="16" name="TextBox 15">
            <a:extLst>
              <a:ext uri="{FF2B5EF4-FFF2-40B4-BE49-F238E27FC236}">
                <a16:creationId xmlns:a16="http://schemas.microsoft.com/office/drawing/2014/main" id="{013A9F59-1781-287B-AB8D-BE71E814B33A}"/>
              </a:ext>
            </a:extLst>
          </p:cNvPr>
          <p:cNvSpPr txBox="1"/>
          <p:nvPr/>
        </p:nvSpPr>
        <p:spPr>
          <a:xfrm>
            <a:off x="1319698" y="2182159"/>
            <a:ext cx="9564612" cy="3447098"/>
          </a:xfrm>
          <a:prstGeom prst="rect">
            <a:avLst/>
          </a:prstGeom>
          <a:noFill/>
        </p:spPr>
        <p:txBody>
          <a:bodyPr wrap="square">
            <a:spAutoFit/>
          </a:bodyPr>
          <a:lstStyle/>
          <a:p>
            <a:r>
              <a:rPr lang="en-US" sz="2800" b="1" dirty="0">
                <a:solidFill>
                  <a:schemeClr val="bg1"/>
                </a:solidFill>
                <a:latin typeface="Arial Nova Cond" panose="020B0506020202020204" pitchFamily="34" charset="0"/>
              </a:rPr>
              <a:t>About us </a:t>
            </a:r>
          </a:p>
          <a:p>
            <a:endParaRPr lang="en-US" sz="2800" b="1" dirty="0">
              <a:solidFill>
                <a:schemeClr val="bg1"/>
              </a:solidFill>
              <a:latin typeface="Arial Nova Cond" panose="020B0506020202020204" pitchFamily="34" charset="0"/>
            </a:endParaRPr>
          </a:p>
          <a:p>
            <a:r>
              <a:rPr lang="en-US" dirty="0">
                <a:solidFill>
                  <a:schemeClr val="bg1"/>
                </a:solidFill>
                <a:latin typeface="Arial Nova Cond" panose="020B0506020202020204" pitchFamily="34" charset="0"/>
              </a:rPr>
              <a:t>Welcome to the DIERCT Group Based in EGYPT , We at DIERCT Group have been conducting business globally since 2000 . </a:t>
            </a:r>
          </a:p>
          <a:p>
            <a:r>
              <a:rPr lang="en-US" dirty="0">
                <a:solidFill>
                  <a:schemeClr val="bg1"/>
                </a:solidFill>
                <a:latin typeface="Arial Nova Cond" panose="020B0506020202020204" pitchFamily="34" charset="0"/>
              </a:rPr>
              <a:t>We are dedicated to providing quality products and expert services at competitive prices.</a:t>
            </a:r>
          </a:p>
          <a:p>
            <a:r>
              <a:rPr lang="en-US" dirty="0">
                <a:solidFill>
                  <a:schemeClr val="bg1"/>
                </a:solidFill>
                <a:latin typeface="Arial Nova Cond" panose="020B0506020202020204" pitchFamily="34" charset="0"/>
              </a:rPr>
              <a:t>The Group businesses are based on the principle of risk-managed diversity.  Our links with public &amp; private sectors are the key to our past and future success. We currently represent several US and European brands in the region. </a:t>
            </a:r>
          </a:p>
          <a:p>
            <a:r>
              <a:rPr lang="en-US" dirty="0">
                <a:solidFill>
                  <a:schemeClr val="bg1"/>
                </a:solidFill>
                <a:latin typeface="Arial Nova Cond" panose="020B0506020202020204" pitchFamily="34" charset="0"/>
              </a:rPr>
              <a:t>This has helped us to forge partnerships with our overseas principals who recognize the necessity to build a regional base in EGYPT Our goal is to become one of the leading groups in the region, known for its culture of best practices</a:t>
            </a:r>
            <a:r>
              <a:rPr lang="en-US" b="1" dirty="0">
                <a:solidFill>
                  <a:schemeClr val="bg1"/>
                </a:solidFill>
                <a:latin typeface="Arial Nova Cond" panose="020B0506020202020204" pitchFamily="34" charset="0"/>
              </a:rPr>
              <a:t>.</a:t>
            </a:r>
          </a:p>
        </p:txBody>
      </p:sp>
      <p:sp>
        <p:nvSpPr>
          <p:cNvPr id="2" name="TextBox 1">
            <a:extLst>
              <a:ext uri="{FF2B5EF4-FFF2-40B4-BE49-F238E27FC236}">
                <a16:creationId xmlns:a16="http://schemas.microsoft.com/office/drawing/2014/main" id="{A8E23CAB-BF04-D09E-3B61-563912EDFA75}"/>
              </a:ext>
            </a:extLst>
          </p:cNvPr>
          <p:cNvSpPr txBox="1"/>
          <p:nvPr/>
        </p:nvSpPr>
        <p:spPr>
          <a:xfrm>
            <a:off x="91633" y="339818"/>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01</a:t>
            </a:r>
          </a:p>
        </p:txBody>
      </p:sp>
    </p:spTree>
    <p:extLst>
      <p:ext uri="{BB962C8B-B14F-4D97-AF65-F5344CB8AC3E}">
        <p14:creationId xmlns:p14="http://schemas.microsoft.com/office/powerpoint/2010/main" val="2455076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63EB4-E0D8-3C2B-A57C-4E3099FA36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79E0A79E-23D8-BB86-FF28-F23B9B526A18}"/>
              </a:ext>
            </a:extLst>
          </p:cNvPr>
          <p:cNvSpPr txBox="1"/>
          <p:nvPr/>
        </p:nvSpPr>
        <p:spPr>
          <a:xfrm>
            <a:off x="4038600" y="4399441"/>
            <a:ext cx="8153400" cy="2646878"/>
          </a:xfrm>
          <a:prstGeom prst="rect">
            <a:avLst/>
          </a:prstGeom>
          <a:noFill/>
        </p:spPr>
        <p:txBody>
          <a:bodyPr wrap="square" rtlCol="0">
            <a:spAutoFit/>
          </a:bodyPr>
          <a:lstStyle/>
          <a:p>
            <a:r>
              <a:rPr lang="en-US" sz="16600" dirty="0">
                <a:solidFill>
                  <a:schemeClr val="bg2">
                    <a:lumMod val="25000"/>
                  </a:schemeClr>
                </a:solidFill>
                <a:latin typeface="Swis721 BdOul BT" panose="04020705020B03040203" pitchFamily="82" charset="0"/>
              </a:rPr>
              <a:t>DIRECT</a:t>
            </a:r>
          </a:p>
        </p:txBody>
      </p:sp>
      <p:sp>
        <p:nvSpPr>
          <p:cNvPr id="13" name="TextBox 12">
            <a:extLst>
              <a:ext uri="{FF2B5EF4-FFF2-40B4-BE49-F238E27FC236}">
                <a16:creationId xmlns:a16="http://schemas.microsoft.com/office/drawing/2014/main" id="{93EA068C-55EA-F484-2B8F-57A62CFE7637}"/>
              </a:ext>
            </a:extLst>
          </p:cNvPr>
          <p:cNvSpPr txBox="1"/>
          <p:nvPr/>
        </p:nvSpPr>
        <p:spPr>
          <a:xfrm>
            <a:off x="6607741" y="1504515"/>
            <a:ext cx="2743200" cy="1692771"/>
          </a:xfrm>
          <a:prstGeom prst="rect">
            <a:avLst/>
          </a:prstGeom>
          <a:noFill/>
        </p:spPr>
        <p:txBody>
          <a:bodyPr wrap="square">
            <a:spAutoFit/>
          </a:bodyPr>
          <a:lstStyle/>
          <a:p>
            <a:pPr defTabSz="445744"/>
            <a:r>
              <a:rPr lang="en-US" sz="2000" b="1" dirty="0">
                <a:solidFill>
                  <a:srgbClr val="FFC000"/>
                </a:solidFill>
                <a:latin typeface="Arial Nova Cond" panose="020B0506020202020204" pitchFamily="34" charset="0"/>
              </a:rPr>
              <a:t>Our Mission</a:t>
            </a:r>
          </a:p>
          <a:p>
            <a:pPr defTabSz="445744"/>
            <a:r>
              <a:rPr lang="en-US" sz="1400" dirty="0">
                <a:solidFill>
                  <a:schemeClr val="bg1"/>
                </a:solidFill>
                <a:latin typeface="Arial Nova Cond" panose="020B0506020202020204" pitchFamily="34" charset="0"/>
              </a:rPr>
              <a:t>To present all of our projects with an uncompromising commitment to the needs of our clients while exceeding their expectations by applying the latest technologies, processes and practices.</a:t>
            </a:r>
            <a:endParaRPr lang="ar-EG" sz="1400" dirty="0">
              <a:solidFill>
                <a:schemeClr val="bg1"/>
              </a:solidFill>
              <a:latin typeface="Arial Nova Cond" panose="020B0506020202020204" pitchFamily="34" charset="0"/>
            </a:endParaRPr>
          </a:p>
        </p:txBody>
      </p:sp>
      <p:sp>
        <p:nvSpPr>
          <p:cNvPr id="15" name="TextBox 14">
            <a:extLst>
              <a:ext uri="{FF2B5EF4-FFF2-40B4-BE49-F238E27FC236}">
                <a16:creationId xmlns:a16="http://schemas.microsoft.com/office/drawing/2014/main" id="{AEE10C26-3D90-8161-F380-81FE0896F8F0}"/>
              </a:ext>
            </a:extLst>
          </p:cNvPr>
          <p:cNvSpPr txBox="1"/>
          <p:nvPr/>
        </p:nvSpPr>
        <p:spPr>
          <a:xfrm>
            <a:off x="9350941" y="1504515"/>
            <a:ext cx="2743200" cy="3416320"/>
          </a:xfrm>
          <a:prstGeom prst="rect">
            <a:avLst/>
          </a:prstGeom>
          <a:noFill/>
        </p:spPr>
        <p:txBody>
          <a:bodyPr wrap="square">
            <a:spAutoFit/>
          </a:bodyPr>
          <a:lstStyle/>
          <a:p>
            <a:r>
              <a:rPr lang="en-US" sz="2000" b="1" dirty="0">
                <a:solidFill>
                  <a:srgbClr val="FFC000"/>
                </a:solidFill>
                <a:latin typeface="Arial Nova Cond" panose="020B0506020202020204" pitchFamily="34" charset="0"/>
              </a:rPr>
              <a:t>Our Directions</a:t>
            </a:r>
          </a:p>
          <a:p>
            <a:pPr algn="l"/>
            <a:r>
              <a:rPr lang="en-US" sz="1400" dirty="0">
                <a:solidFill>
                  <a:schemeClr val="bg1"/>
                </a:solidFill>
                <a:latin typeface="Arial Nova Cond" panose="020B0506020202020204" pitchFamily="34" charset="0"/>
              </a:rPr>
              <a:t>Our business orientations are embodied in a number of ideals and values that guide every DIERCT employee in presenting our vision: </a:t>
            </a:r>
          </a:p>
          <a:p>
            <a:pPr algn="l"/>
            <a:r>
              <a:rPr lang="en-US" sz="1400" dirty="0">
                <a:solidFill>
                  <a:schemeClr val="bg1"/>
                </a:solidFill>
                <a:latin typeface="Arial Nova Cond" panose="020B0506020202020204" pitchFamily="34" charset="0"/>
              </a:rPr>
              <a:t>Creating a professional and literary work structure and climate  Providing safety and security methods in projects</a:t>
            </a:r>
          </a:p>
          <a:p>
            <a:pPr algn="l"/>
            <a:r>
              <a:rPr lang="en-US" sz="1400" dirty="0">
                <a:solidFill>
                  <a:schemeClr val="bg1"/>
                </a:solidFill>
                <a:latin typeface="Arial Nova Cond" panose="020B0506020202020204" pitchFamily="34" charset="0"/>
              </a:rPr>
              <a:t>Encouraging creativity and innovation in every aspect of our work. Learn about methods of improvement and permanent development in the work</a:t>
            </a:r>
          </a:p>
        </p:txBody>
      </p:sp>
      <p:sp>
        <p:nvSpPr>
          <p:cNvPr id="16" name="TextBox 15">
            <a:extLst>
              <a:ext uri="{FF2B5EF4-FFF2-40B4-BE49-F238E27FC236}">
                <a16:creationId xmlns:a16="http://schemas.microsoft.com/office/drawing/2014/main" id="{74506E88-C95F-9BFA-FC72-6218970E05FC}"/>
              </a:ext>
            </a:extLst>
          </p:cNvPr>
          <p:cNvSpPr txBox="1"/>
          <p:nvPr/>
        </p:nvSpPr>
        <p:spPr>
          <a:xfrm>
            <a:off x="972928" y="1504515"/>
            <a:ext cx="2743200" cy="3416320"/>
          </a:xfrm>
          <a:prstGeom prst="rect">
            <a:avLst/>
          </a:prstGeom>
          <a:noFill/>
        </p:spPr>
        <p:txBody>
          <a:bodyPr wrap="square">
            <a:spAutoFit/>
          </a:bodyPr>
          <a:lstStyle/>
          <a:p>
            <a:r>
              <a:rPr lang="en-US" sz="2000" b="1" dirty="0">
                <a:solidFill>
                  <a:srgbClr val="FFC000"/>
                </a:solidFill>
                <a:latin typeface="Arial Nova Cond" panose="020B0506020202020204" pitchFamily="34" charset="0"/>
              </a:rPr>
              <a:t>Our Vision</a:t>
            </a:r>
          </a:p>
          <a:p>
            <a:r>
              <a:rPr lang="en-US" sz="1400" dirty="0">
                <a:solidFill>
                  <a:schemeClr val="bg1"/>
                </a:solidFill>
                <a:latin typeface="Arial Nova Cond" panose="020B0506020202020204" pitchFamily="34" charset="0"/>
              </a:rPr>
              <a:t>We are providing a complete technical smart engineering solutions for electromechanical systems which meet or exceed our customer satisfaction with high quality &amp; competitive price</a:t>
            </a:r>
          </a:p>
          <a:p>
            <a:r>
              <a:rPr lang="en-US" sz="1400" dirty="0">
                <a:solidFill>
                  <a:schemeClr val="bg1"/>
                </a:solidFill>
                <a:latin typeface="Arial Nova Cond" panose="020B0506020202020204" pitchFamily="34" charset="0"/>
              </a:rPr>
              <a:t>To deliver all our projects with an  uncompromising  commitment to our customers’ needs while exceeding</a:t>
            </a:r>
          </a:p>
          <a:p>
            <a:r>
              <a:rPr lang="en-US" sz="1400" dirty="0">
                <a:solidFill>
                  <a:schemeClr val="bg1"/>
                </a:solidFill>
                <a:latin typeface="Arial Nova Cond" panose="020B0506020202020204" pitchFamily="34" charset="0"/>
              </a:rPr>
              <a:t>their expectations through the application of cutting-edge technologies, processes and practices.</a:t>
            </a:r>
          </a:p>
        </p:txBody>
      </p:sp>
      <p:sp>
        <p:nvSpPr>
          <p:cNvPr id="17" name="TextBox 16">
            <a:extLst>
              <a:ext uri="{FF2B5EF4-FFF2-40B4-BE49-F238E27FC236}">
                <a16:creationId xmlns:a16="http://schemas.microsoft.com/office/drawing/2014/main" id="{F478FAD5-3A9E-88CA-4AED-DB00541CD7FB}"/>
              </a:ext>
            </a:extLst>
          </p:cNvPr>
          <p:cNvSpPr txBox="1"/>
          <p:nvPr/>
        </p:nvSpPr>
        <p:spPr>
          <a:xfrm>
            <a:off x="3713871" y="1504515"/>
            <a:ext cx="2977039" cy="3631763"/>
          </a:xfrm>
          <a:prstGeom prst="rect">
            <a:avLst/>
          </a:prstGeom>
          <a:noFill/>
        </p:spPr>
        <p:txBody>
          <a:bodyPr wrap="square">
            <a:spAutoFit/>
          </a:bodyPr>
          <a:lstStyle/>
          <a:p>
            <a:r>
              <a:rPr lang="en-US" sz="2000" b="1" dirty="0">
                <a:solidFill>
                  <a:srgbClr val="FFC000"/>
                </a:solidFill>
                <a:latin typeface="Arial Nova Cond" panose="020B0506020202020204" pitchFamily="34" charset="0"/>
              </a:rPr>
              <a:t>Our Culture</a:t>
            </a:r>
          </a:p>
          <a:p>
            <a:pPr algn="l"/>
            <a:r>
              <a:rPr lang="en-US" sz="1400" dirty="0">
                <a:solidFill>
                  <a:schemeClr val="bg1"/>
                </a:solidFill>
                <a:latin typeface="Arial Nova Cond" panose="020B0506020202020204" pitchFamily="34" charset="0"/>
              </a:rPr>
              <a:t>Our work culture is embodied in a number of principles and values that guide every ASGC employee in delivering our vision: </a:t>
            </a:r>
          </a:p>
          <a:p>
            <a:pPr algn="l"/>
            <a:r>
              <a:rPr lang="en-US" sz="1400" dirty="0">
                <a:solidFill>
                  <a:schemeClr val="bg1"/>
                </a:solidFill>
                <a:latin typeface="Arial Nova Cond" panose="020B0506020202020204" pitchFamily="34" charset="0"/>
              </a:rPr>
              <a:t>• Foster a professional &amp; ethical</a:t>
            </a:r>
          </a:p>
          <a:p>
            <a:pPr algn="l"/>
            <a:r>
              <a:rPr lang="en-US" sz="1400" dirty="0">
                <a:solidFill>
                  <a:schemeClr val="bg1"/>
                </a:solidFill>
                <a:latin typeface="Arial Nova Cond" panose="020B0506020202020204" pitchFamily="34" charset="0"/>
              </a:rPr>
              <a:t>  work environment.</a:t>
            </a:r>
          </a:p>
          <a:p>
            <a:pPr algn="l"/>
            <a:r>
              <a:rPr lang="en-US" sz="1400" dirty="0">
                <a:solidFill>
                  <a:schemeClr val="bg1"/>
                </a:solidFill>
                <a:latin typeface="Arial Nova Cond" panose="020B0506020202020204" pitchFamily="34" charset="0"/>
              </a:rPr>
              <a:t>• Set safety and quality as our top</a:t>
            </a:r>
          </a:p>
          <a:p>
            <a:pPr algn="l"/>
            <a:r>
              <a:rPr lang="en-US" sz="1400" dirty="0">
                <a:solidFill>
                  <a:schemeClr val="bg1"/>
                </a:solidFill>
                <a:latin typeface="Arial Nova Cond" panose="020B0506020202020204" pitchFamily="34" charset="0"/>
              </a:rPr>
              <a:t>  priorities.</a:t>
            </a:r>
          </a:p>
          <a:p>
            <a:pPr algn="l"/>
            <a:r>
              <a:rPr lang="en-US" sz="1400" dirty="0">
                <a:solidFill>
                  <a:schemeClr val="bg1"/>
                </a:solidFill>
                <a:latin typeface="Arial Nova Cond" panose="020B0506020202020204" pitchFamily="34" charset="0"/>
              </a:rPr>
              <a:t>• Encourage creativity &amp;  innovation in</a:t>
            </a:r>
          </a:p>
          <a:p>
            <a:pPr algn="l"/>
            <a:r>
              <a:rPr lang="en-US" sz="1400" dirty="0">
                <a:solidFill>
                  <a:schemeClr val="bg1"/>
                </a:solidFill>
                <a:latin typeface="Arial Nova Cond" panose="020B0506020202020204" pitchFamily="34" charset="0"/>
              </a:rPr>
              <a:t>   every aspect our work.</a:t>
            </a:r>
          </a:p>
          <a:p>
            <a:pPr algn="l"/>
            <a:r>
              <a:rPr lang="en-US" sz="1400" dirty="0">
                <a:solidFill>
                  <a:schemeClr val="bg1"/>
                </a:solidFill>
                <a:latin typeface="Arial Nova Cond" panose="020B0506020202020204" pitchFamily="34" charset="0"/>
              </a:rPr>
              <a:t>• Recognize the value of continuous</a:t>
            </a:r>
          </a:p>
          <a:p>
            <a:pPr algn="l"/>
            <a:r>
              <a:rPr lang="en-US" sz="1400" dirty="0">
                <a:solidFill>
                  <a:schemeClr val="bg1"/>
                </a:solidFill>
                <a:latin typeface="Arial Nova Cond" panose="020B0506020202020204" pitchFamily="34" charset="0"/>
              </a:rPr>
              <a:t>   improvement.</a:t>
            </a:r>
          </a:p>
          <a:p>
            <a:pPr algn="l"/>
            <a:r>
              <a:rPr lang="en-US" sz="1400" dirty="0">
                <a:solidFill>
                  <a:schemeClr val="bg1"/>
                </a:solidFill>
                <a:latin typeface="Arial Nova Cond" panose="020B0506020202020204" pitchFamily="34" charset="0"/>
              </a:rPr>
              <a:t>• Be open, listen to our customers, &amp;</a:t>
            </a:r>
          </a:p>
          <a:p>
            <a:pPr algn="l"/>
            <a:r>
              <a:rPr lang="en-US" sz="1400" dirty="0">
                <a:solidFill>
                  <a:schemeClr val="bg1"/>
                </a:solidFill>
                <a:latin typeface="Arial Nova Cond" panose="020B0506020202020204" pitchFamily="34" charset="0"/>
              </a:rPr>
              <a:t>   adapt to change</a:t>
            </a:r>
          </a:p>
          <a:p>
            <a:pPr algn="l"/>
            <a:r>
              <a:rPr lang="en-US" sz="1400" dirty="0">
                <a:solidFill>
                  <a:schemeClr val="bg1"/>
                </a:solidFill>
                <a:latin typeface="Arial Nova Cond" panose="020B0506020202020204" pitchFamily="34" charset="0"/>
              </a:rPr>
              <a:t>   </a:t>
            </a:r>
          </a:p>
        </p:txBody>
      </p:sp>
      <p:cxnSp>
        <p:nvCxnSpPr>
          <p:cNvPr id="3" name="Straight Connector 2">
            <a:extLst>
              <a:ext uri="{FF2B5EF4-FFF2-40B4-BE49-F238E27FC236}">
                <a16:creationId xmlns:a16="http://schemas.microsoft.com/office/drawing/2014/main" id="{D09B2A63-CF6C-7CFE-57D8-A23F579D05A7}"/>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D19CF23-6E36-6B52-3F95-5812808D1A19}"/>
              </a:ext>
            </a:extLst>
          </p:cNvPr>
          <p:cNvSpPr txBox="1"/>
          <p:nvPr/>
        </p:nvSpPr>
        <p:spPr>
          <a:xfrm>
            <a:off x="1408903" y="54681"/>
            <a:ext cx="7589232" cy="892552"/>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Content</a:t>
            </a:r>
          </a:p>
          <a:p>
            <a:r>
              <a:rPr lang="en-US" sz="2400" b="1" dirty="0">
                <a:solidFill>
                  <a:schemeClr val="bg1"/>
                </a:solidFill>
                <a:latin typeface="Arial Nova Cond" panose="020B0506020202020204" pitchFamily="34" charset="0"/>
              </a:rPr>
              <a:t>B)  Our Vision/Our Culture/Our Mission/Our Directions</a:t>
            </a:r>
          </a:p>
        </p:txBody>
      </p:sp>
      <p:sp>
        <p:nvSpPr>
          <p:cNvPr id="6" name="TextBox 5">
            <a:extLst>
              <a:ext uri="{FF2B5EF4-FFF2-40B4-BE49-F238E27FC236}">
                <a16:creationId xmlns:a16="http://schemas.microsoft.com/office/drawing/2014/main" id="{1C60BB7B-FF8D-806E-B0A3-302C0D4270F0}"/>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01</a:t>
            </a:r>
          </a:p>
        </p:txBody>
      </p:sp>
      <p:cxnSp>
        <p:nvCxnSpPr>
          <p:cNvPr id="14" name="Straight Connector 13">
            <a:extLst>
              <a:ext uri="{FF2B5EF4-FFF2-40B4-BE49-F238E27FC236}">
                <a16:creationId xmlns:a16="http://schemas.microsoft.com/office/drawing/2014/main" id="{1CCCF983-1439-4612-9F3F-E85386AEAC75}"/>
              </a:ext>
            </a:extLst>
          </p:cNvPr>
          <p:cNvCxnSpPr/>
          <p:nvPr/>
        </p:nvCxnSpPr>
        <p:spPr>
          <a:xfrm>
            <a:off x="914397" y="1397786"/>
            <a:ext cx="0" cy="5303520"/>
          </a:xfrm>
          <a:prstGeom prst="line">
            <a:avLst/>
          </a:prstGeom>
          <a:ln>
            <a:solidFill>
              <a:srgbClr val="F6A816"/>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5A4C964-922E-0E68-C0E6-CC12A7B9CFC0}"/>
              </a:ext>
            </a:extLst>
          </p:cNvPr>
          <p:cNvPicPr>
            <a:picLocks noChangeAspect="1"/>
          </p:cNvPicPr>
          <p:nvPr/>
        </p:nvPicPr>
        <p:blipFill>
          <a:blip r:embed="rId3">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604582" y="5136278"/>
            <a:ext cx="1094377" cy="914400"/>
          </a:xfrm>
          <a:prstGeom prst="rect">
            <a:avLst/>
          </a:prstGeom>
        </p:spPr>
      </p:pic>
      <p:pic>
        <p:nvPicPr>
          <p:cNvPr id="21" name="Picture 20">
            <a:extLst>
              <a:ext uri="{FF2B5EF4-FFF2-40B4-BE49-F238E27FC236}">
                <a16:creationId xmlns:a16="http://schemas.microsoft.com/office/drawing/2014/main" id="{5D9ED3EF-AB78-1727-7880-2D87EBD0A454}"/>
              </a:ext>
            </a:extLst>
          </p:cNvPr>
          <p:cNvPicPr>
            <a:picLocks noChangeAspect="1"/>
          </p:cNvPicPr>
          <p:nvPr/>
        </p:nvPicPr>
        <p:blipFill>
          <a:blip r:embed="rId4">
            <a:clrChange>
              <a:clrFrom>
                <a:srgbClr val="FCFAFB"/>
              </a:clrFrom>
              <a:clrTo>
                <a:srgbClr val="FCFAFB">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446927" y="5136278"/>
            <a:ext cx="1088374" cy="914400"/>
          </a:xfrm>
          <a:prstGeom prst="rect">
            <a:avLst/>
          </a:prstGeom>
        </p:spPr>
      </p:pic>
      <p:pic>
        <p:nvPicPr>
          <p:cNvPr id="23" name="Picture 22">
            <a:extLst>
              <a:ext uri="{FF2B5EF4-FFF2-40B4-BE49-F238E27FC236}">
                <a16:creationId xmlns:a16="http://schemas.microsoft.com/office/drawing/2014/main" id="{A197DC7E-5B78-3685-3DB2-1321DCA5FD80}"/>
              </a:ext>
            </a:extLst>
          </p:cNvPr>
          <p:cNvPicPr>
            <a:picLocks noChangeAspect="1"/>
          </p:cNvPicPr>
          <p:nvPr/>
        </p:nvPicPr>
        <p:blipFill>
          <a:blip r:embed="rId5">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43378" y="5141015"/>
            <a:ext cx="1088374" cy="914400"/>
          </a:xfrm>
          <a:prstGeom prst="rect">
            <a:avLst/>
          </a:prstGeom>
        </p:spPr>
      </p:pic>
      <p:pic>
        <p:nvPicPr>
          <p:cNvPr id="25" name="Picture 24">
            <a:extLst>
              <a:ext uri="{FF2B5EF4-FFF2-40B4-BE49-F238E27FC236}">
                <a16:creationId xmlns:a16="http://schemas.microsoft.com/office/drawing/2014/main" id="{C66973D5-9929-5844-2CA4-2EBA5AE4D559}"/>
              </a:ext>
            </a:extLst>
          </p:cNvPr>
          <p:cNvPicPr>
            <a:picLocks noChangeAspect="1"/>
          </p:cNvPicPr>
          <p:nvPr/>
        </p:nvPicPr>
        <p:blipFill>
          <a:blip r:embed="rId6">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087066" y="5136278"/>
            <a:ext cx="1035500" cy="914400"/>
          </a:xfrm>
          <a:prstGeom prst="rect">
            <a:avLst/>
          </a:prstGeom>
        </p:spPr>
      </p:pic>
    </p:spTree>
    <p:extLst>
      <p:ext uri="{BB962C8B-B14F-4D97-AF65-F5344CB8AC3E}">
        <p14:creationId xmlns:p14="http://schemas.microsoft.com/office/powerpoint/2010/main" val="3179284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63EB4-E0D8-3C2B-A57C-4E3099FA36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197EAADA-4B8E-4A65-87A7-D33CED50FD1A}"/>
              </a:ext>
            </a:extLst>
          </p:cNvPr>
          <p:cNvSpPr txBox="1"/>
          <p:nvPr/>
        </p:nvSpPr>
        <p:spPr>
          <a:xfrm>
            <a:off x="1412527" y="1427507"/>
            <a:ext cx="4412690" cy="523220"/>
          </a:xfrm>
          <a:prstGeom prst="rect">
            <a:avLst/>
          </a:prstGeom>
          <a:noFill/>
        </p:spPr>
        <p:txBody>
          <a:bodyPr wrap="square">
            <a:spAutoFit/>
          </a:bodyPr>
          <a:lstStyle/>
          <a:p>
            <a:r>
              <a:rPr lang="en-US" sz="2800" b="1" dirty="0">
                <a:solidFill>
                  <a:schemeClr val="bg1"/>
                </a:solidFill>
                <a:latin typeface="Arial Nova Cond" panose="020B0506020202020204" pitchFamily="34" charset="0"/>
              </a:rPr>
              <a:t>OUR SERVICES </a:t>
            </a:r>
          </a:p>
        </p:txBody>
      </p:sp>
      <p:cxnSp>
        <p:nvCxnSpPr>
          <p:cNvPr id="4" name="Straight Connector 3">
            <a:extLst>
              <a:ext uri="{FF2B5EF4-FFF2-40B4-BE49-F238E27FC236}">
                <a16:creationId xmlns:a16="http://schemas.microsoft.com/office/drawing/2014/main" id="{8B87CC0E-0A59-59A6-AD88-408A3BC91D25}"/>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4C1E057-7B7B-5AB4-859D-247D2CB1C1CE}"/>
              </a:ext>
            </a:extLst>
          </p:cNvPr>
          <p:cNvSpPr txBox="1"/>
          <p:nvPr/>
        </p:nvSpPr>
        <p:spPr>
          <a:xfrm>
            <a:off x="1319698" y="395682"/>
            <a:ext cx="2087757" cy="523220"/>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 </a:t>
            </a:r>
          </a:p>
        </p:txBody>
      </p:sp>
      <p:sp>
        <p:nvSpPr>
          <p:cNvPr id="7" name="TextBox 6">
            <a:extLst>
              <a:ext uri="{FF2B5EF4-FFF2-40B4-BE49-F238E27FC236}">
                <a16:creationId xmlns:a16="http://schemas.microsoft.com/office/drawing/2014/main" id="{795B6920-7EA5-B56D-AE19-8F311DF47439}"/>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cxnSp>
        <p:nvCxnSpPr>
          <p:cNvPr id="8" name="Straight Connector 7">
            <a:extLst>
              <a:ext uri="{FF2B5EF4-FFF2-40B4-BE49-F238E27FC236}">
                <a16:creationId xmlns:a16="http://schemas.microsoft.com/office/drawing/2014/main" id="{7C414538-800C-9B35-239D-7F0ECC8112C2}"/>
              </a:ext>
            </a:extLst>
          </p:cNvPr>
          <p:cNvCxnSpPr/>
          <p:nvPr/>
        </p:nvCxnSpPr>
        <p:spPr>
          <a:xfrm>
            <a:off x="924229" y="1397786"/>
            <a:ext cx="0" cy="5394960"/>
          </a:xfrm>
          <a:prstGeom prst="line">
            <a:avLst/>
          </a:prstGeom>
          <a:ln>
            <a:solidFill>
              <a:srgbClr val="F6A816"/>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DD0CB0-C968-DAF6-6742-4995A3CC3EA5}"/>
              </a:ext>
            </a:extLst>
          </p:cNvPr>
          <p:cNvSpPr txBox="1"/>
          <p:nvPr/>
        </p:nvSpPr>
        <p:spPr>
          <a:xfrm>
            <a:off x="6471717" y="4762703"/>
            <a:ext cx="5715000" cy="1862048"/>
          </a:xfrm>
          <a:prstGeom prst="rect">
            <a:avLst/>
          </a:prstGeom>
          <a:noFill/>
        </p:spPr>
        <p:txBody>
          <a:bodyPr wrap="square" rtlCol="0">
            <a:spAutoFit/>
          </a:bodyPr>
          <a:lstStyle/>
          <a:p>
            <a:r>
              <a:rPr lang="en-US" sz="11500" dirty="0">
                <a:solidFill>
                  <a:schemeClr val="tx1">
                    <a:lumMod val="65000"/>
                    <a:lumOff val="35000"/>
                  </a:schemeClr>
                </a:solidFill>
                <a:latin typeface="Swis721 BdOul BT" panose="04020705020B03040203" pitchFamily="82" charset="0"/>
              </a:rPr>
              <a:t>DIRECT</a:t>
            </a:r>
          </a:p>
        </p:txBody>
      </p:sp>
      <p:sp>
        <p:nvSpPr>
          <p:cNvPr id="18" name="TextBox 17">
            <a:extLst>
              <a:ext uri="{FF2B5EF4-FFF2-40B4-BE49-F238E27FC236}">
                <a16:creationId xmlns:a16="http://schemas.microsoft.com/office/drawing/2014/main" id="{F899ED55-6922-4D28-C206-A59FABACF4AA}"/>
              </a:ext>
            </a:extLst>
          </p:cNvPr>
          <p:cNvSpPr txBox="1"/>
          <p:nvPr/>
        </p:nvSpPr>
        <p:spPr>
          <a:xfrm>
            <a:off x="1412527" y="1911126"/>
            <a:ext cx="3099618" cy="23431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1" dirty="0">
                <a:solidFill>
                  <a:schemeClr val="bg1"/>
                </a:solidFill>
                <a:latin typeface="Arial Nova Cond" panose="020B0506020202020204" pitchFamily="34" charset="0"/>
              </a:rPr>
              <a:t>Manufacturing </a:t>
            </a:r>
          </a:p>
          <a:p>
            <a:pPr marL="285750" indent="-285750">
              <a:lnSpc>
                <a:spcPct val="150000"/>
              </a:lnSpc>
              <a:buFont typeface="Arial" panose="020B0604020202020204" pitchFamily="34" charset="0"/>
              <a:buChar char="•"/>
            </a:pPr>
            <a:r>
              <a:rPr lang="en-US" sz="2000" b="1" dirty="0">
                <a:solidFill>
                  <a:schemeClr val="bg1"/>
                </a:solidFill>
                <a:latin typeface="Arial Nova Cond" panose="020B0506020202020204" pitchFamily="34" charset="0"/>
              </a:rPr>
              <a:t>Contracting </a:t>
            </a:r>
          </a:p>
          <a:p>
            <a:pPr marL="285750" indent="-285750">
              <a:lnSpc>
                <a:spcPct val="150000"/>
              </a:lnSpc>
              <a:buFont typeface="Arial" panose="020B0604020202020204" pitchFamily="34" charset="0"/>
              <a:buChar char="•"/>
            </a:pPr>
            <a:r>
              <a:rPr lang="en-US" sz="2000" b="1" dirty="0">
                <a:solidFill>
                  <a:schemeClr val="bg1"/>
                </a:solidFill>
                <a:latin typeface="Arial Nova Cond" panose="020B0506020202020204" pitchFamily="34" charset="0"/>
              </a:rPr>
              <a:t>Suppliers</a:t>
            </a:r>
          </a:p>
          <a:p>
            <a:pPr marL="285750" indent="-285750">
              <a:lnSpc>
                <a:spcPct val="150000"/>
              </a:lnSpc>
              <a:buFont typeface="Arial" panose="020B0604020202020204" pitchFamily="34" charset="0"/>
              <a:buChar char="•"/>
            </a:pPr>
            <a:r>
              <a:rPr lang="en-US" sz="2000" b="1" dirty="0">
                <a:solidFill>
                  <a:schemeClr val="bg1"/>
                </a:solidFill>
                <a:latin typeface="Arial Nova Cond" panose="020B0506020202020204" pitchFamily="34" charset="0"/>
              </a:rPr>
              <a:t>Sustainable Solutions</a:t>
            </a:r>
          </a:p>
          <a:p>
            <a:pPr marL="285750" indent="-285750">
              <a:lnSpc>
                <a:spcPct val="150000"/>
              </a:lnSpc>
              <a:buFont typeface="Arial" panose="020B0604020202020204" pitchFamily="34" charset="0"/>
              <a:buChar char="•"/>
            </a:pPr>
            <a:r>
              <a:rPr lang="en-US" sz="2000" b="1" dirty="0">
                <a:solidFill>
                  <a:schemeClr val="bg1"/>
                </a:solidFill>
                <a:latin typeface="Arial Nova Cond" panose="020B0506020202020204" pitchFamily="34" charset="0"/>
              </a:rPr>
              <a:t>Management Services</a:t>
            </a:r>
          </a:p>
        </p:txBody>
      </p:sp>
    </p:spTree>
    <p:extLst>
      <p:ext uri="{BB962C8B-B14F-4D97-AF65-F5344CB8AC3E}">
        <p14:creationId xmlns:p14="http://schemas.microsoft.com/office/powerpoint/2010/main" val="554238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63EB4-E0D8-3C2B-A57C-4E3099FA36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0" y="-1"/>
            <a:ext cx="12192000" cy="6857999"/>
          </a:xfrm>
          <a:prstGeom prst="rect">
            <a:avLst/>
          </a:prstGeom>
        </p:spPr>
      </p:pic>
      <p:sp>
        <p:nvSpPr>
          <p:cNvPr id="14" name="TextBox 13">
            <a:extLst>
              <a:ext uri="{FF2B5EF4-FFF2-40B4-BE49-F238E27FC236}">
                <a16:creationId xmlns:a16="http://schemas.microsoft.com/office/drawing/2014/main" id="{197EAADA-4B8E-4A65-87A7-D33CED50FD1A}"/>
              </a:ext>
            </a:extLst>
          </p:cNvPr>
          <p:cNvSpPr txBox="1"/>
          <p:nvPr/>
        </p:nvSpPr>
        <p:spPr>
          <a:xfrm>
            <a:off x="1319698" y="1697185"/>
            <a:ext cx="10493830" cy="3447098"/>
          </a:xfrm>
          <a:prstGeom prst="rect">
            <a:avLst/>
          </a:prstGeom>
          <a:noFill/>
        </p:spPr>
        <p:txBody>
          <a:bodyPr wrap="square">
            <a:spAutoFit/>
          </a:bodyPr>
          <a:lstStyle/>
          <a:p>
            <a:r>
              <a:rPr lang="en-US" b="1" dirty="0">
                <a:solidFill>
                  <a:schemeClr val="bg1"/>
                </a:solidFill>
                <a:latin typeface="Arial Nova Cond" panose="020B0506020202020204" pitchFamily="34" charset="0"/>
              </a:rPr>
              <a:t>DIRECT</a:t>
            </a:r>
            <a:r>
              <a:rPr lang="en-US" dirty="0">
                <a:solidFill>
                  <a:schemeClr val="bg1"/>
                </a:solidFill>
                <a:latin typeface="Arial Nova Cond" panose="020B0506020202020204" pitchFamily="34" charset="0"/>
              </a:rPr>
              <a:t> Co. started its factory in Egypt in 2022, in line with the Egyptian government's policies to encourage the Egyptian industry and the local product in the field of ductile iron pipeline products.  </a:t>
            </a:r>
            <a:endParaRPr lang="ar-EG" dirty="0">
              <a:solidFill>
                <a:schemeClr val="bg1"/>
              </a:solidFill>
              <a:latin typeface="Arial Nova Cond" panose="020B0506020202020204" pitchFamily="34" charset="0"/>
            </a:endParaRPr>
          </a:p>
          <a:p>
            <a:endParaRPr lang="ar-EG" sz="1200" dirty="0">
              <a:solidFill>
                <a:schemeClr val="bg1"/>
              </a:solidFill>
              <a:latin typeface="Arial Nova Cond" panose="020B0506020202020204" pitchFamily="34" charset="0"/>
            </a:endParaRPr>
          </a:p>
          <a:p>
            <a:r>
              <a:rPr lang="en-US" b="1" dirty="0">
                <a:solidFill>
                  <a:schemeClr val="bg1"/>
                </a:solidFill>
                <a:latin typeface="Arial Nova Cond" panose="020B0506020202020204" pitchFamily="34" charset="0"/>
              </a:rPr>
              <a:t>DIERCT</a:t>
            </a:r>
            <a:r>
              <a:rPr lang="en-US" dirty="0">
                <a:solidFill>
                  <a:schemeClr val="bg1"/>
                </a:solidFill>
                <a:latin typeface="Arial Nova Cond" panose="020B0506020202020204" pitchFamily="34" charset="0"/>
              </a:rPr>
              <a:t> is the preeminent supplier of fittings and flanges serving a wide range of water and wastewater applications. Whether it is a water pipeline, water treatment plant or pumping station.</a:t>
            </a:r>
            <a:endParaRPr lang="ar-EG" dirty="0">
              <a:solidFill>
                <a:schemeClr val="bg1"/>
              </a:solidFill>
              <a:latin typeface="Arial Nova Cond" panose="020B0506020202020204" pitchFamily="34" charset="0"/>
            </a:endParaRPr>
          </a:p>
          <a:p>
            <a:endParaRPr lang="ar-EG" sz="1200" dirty="0">
              <a:solidFill>
                <a:schemeClr val="bg1"/>
              </a:solidFill>
              <a:latin typeface="Arial Nova Cond" panose="020B0506020202020204" pitchFamily="34" charset="0"/>
            </a:endParaRPr>
          </a:p>
          <a:p>
            <a:r>
              <a:rPr lang="en-US" dirty="0">
                <a:solidFill>
                  <a:schemeClr val="bg1"/>
                </a:solidFill>
                <a:latin typeface="Arial Nova Cond" panose="020B0506020202020204" pitchFamily="34" charset="0"/>
              </a:rPr>
              <a:t>Flange is a method of connecting pipes, valves, pumps and other equipment to form a piping system. It also provides easy access for cleaning, checking or adjusting. </a:t>
            </a:r>
            <a:endParaRPr lang="ar-EG" dirty="0">
              <a:solidFill>
                <a:schemeClr val="bg1"/>
              </a:solidFill>
              <a:latin typeface="Arial Nova Cond" panose="020B0506020202020204" pitchFamily="34" charset="0"/>
            </a:endParaRPr>
          </a:p>
          <a:p>
            <a:endParaRPr lang="ar-EG" sz="1200" dirty="0">
              <a:solidFill>
                <a:schemeClr val="bg1"/>
              </a:solidFill>
              <a:latin typeface="Arial Nova Cond" panose="020B0506020202020204" pitchFamily="34" charset="0"/>
            </a:endParaRPr>
          </a:p>
          <a:p>
            <a:r>
              <a:rPr lang="en-US" dirty="0">
                <a:solidFill>
                  <a:schemeClr val="bg1"/>
                </a:solidFill>
                <a:latin typeface="Arial Nova Cond" panose="020B0506020202020204" pitchFamily="34" charset="0"/>
              </a:rPr>
              <a:t>Flanges are usually welded or bolted. Flanged joints are made by joining two flanges with a gasket between them to provide a seal.</a:t>
            </a:r>
            <a:endParaRPr lang="ar-EG" dirty="0">
              <a:solidFill>
                <a:schemeClr val="bg1"/>
              </a:solidFill>
              <a:latin typeface="Arial Nova Cond" panose="020B0506020202020204" pitchFamily="34" charset="0"/>
            </a:endParaRPr>
          </a:p>
          <a:p>
            <a:endParaRPr lang="ar-EG" sz="1200" dirty="0">
              <a:solidFill>
                <a:schemeClr val="bg1"/>
              </a:solidFill>
              <a:latin typeface="Arial Nova Cond" panose="020B0506020202020204" pitchFamily="34" charset="0"/>
            </a:endParaRPr>
          </a:p>
          <a:p>
            <a:r>
              <a:rPr lang="en-US" dirty="0">
                <a:solidFill>
                  <a:schemeClr val="bg1"/>
                </a:solidFill>
                <a:latin typeface="Arial Nova Cond" panose="020B0506020202020204" pitchFamily="34" charset="0"/>
              </a:rPr>
              <a:t>The following is an explanation of what we make in our factories</a:t>
            </a:r>
          </a:p>
        </p:txBody>
      </p:sp>
      <p:cxnSp>
        <p:nvCxnSpPr>
          <p:cNvPr id="6" name="Straight Connector 5">
            <a:extLst>
              <a:ext uri="{FF2B5EF4-FFF2-40B4-BE49-F238E27FC236}">
                <a16:creationId xmlns:a16="http://schemas.microsoft.com/office/drawing/2014/main" id="{B8926979-DABE-8B60-FF02-992BC619935D}"/>
              </a:ext>
            </a:extLst>
          </p:cNvPr>
          <p:cNvCxnSpPr/>
          <p:nvPr/>
        </p:nvCxnSpPr>
        <p:spPr>
          <a:xfrm>
            <a:off x="924229" y="1378119"/>
            <a:ext cx="0" cy="5303520"/>
          </a:xfrm>
          <a:prstGeom prst="line">
            <a:avLst/>
          </a:prstGeom>
          <a:ln>
            <a:solidFill>
              <a:srgbClr val="F6A81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1FDC12-7937-80A2-2BF5-72C0F5583095}"/>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3870DDF-B988-1C44-A083-B692C4CD46DC}"/>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A)  </a:t>
            </a:r>
            <a:r>
              <a:rPr lang="en-US" sz="2400" b="1" dirty="0">
                <a:solidFill>
                  <a:schemeClr val="bg1"/>
                </a:solidFill>
                <a:latin typeface="Arial Nova Cond" panose="020B0506020202020204" pitchFamily="34" charset="0"/>
              </a:rPr>
              <a:t>Manufacturing</a:t>
            </a:r>
            <a:r>
              <a:rPr lang="en-US" sz="2800" b="1" dirty="0">
                <a:solidFill>
                  <a:srgbClr val="F6A816"/>
                </a:solidFill>
                <a:latin typeface="Arial Nova Cond" panose="020B0506020202020204" pitchFamily="34" charset="0"/>
              </a:rPr>
              <a:t> </a:t>
            </a:r>
          </a:p>
        </p:txBody>
      </p:sp>
      <p:sp>
        <p:nvSpPr>
          <p:cNvPr id="15" name="TextBox 14">
            <a:extLst>
              <a:ext uri="{FF2B5EF4-FFF2-40B4-BE49-F238E27FC236}">
                <a16:creationId xmlns:a16="http://schemas.microsoft.com/office/drawing/2014/main" id="{26E43330-274B-5469-0C10-5190FF40D2B3}"/>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pic>
        <p:nvPicPr>
          <p:cNvPr id="17" name="Picture 16">
            <a:extLst>
              <a:ext uri="{FF2B5EF4-FFF2-40B4-BE49-F238E27FC236}">
                <a16:creationId xmlns:a16="http://schemas.microsoft.com/office/drawing/2014/main" id="{6B148FA1-4DDF-CD9B-DCE3-88385CAEF438}"/>
              </a:ext>
            </a:extLst>
          </p:cNvPr>
          <p:cNvPicPr>
            <a:picLocks noChangeAspect="1"/>
          </p:cNvPicPr>
          <p:nvPr/>
        </p:nvPicPr>
        <p:blipFill>
          <a:blip r:embed="rId3">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flipH="1">
            <a:off x="8390460" y="4373433"/>
            <a:ext cx="3083785" cy="2040740"/>
          </a:xfrm>
          <a:prstGeom prst="rect">
            <a:avLst/>
          </a:prstGeom>
        </p:spPr>
      </p:pic>
    </p:spTree>
    <p:extLst>
      <p:ext uri="{BB962C8B-B14F-4D97-AF65-F5344CB8AC3E}">
        <p14:creationId xmlns:p14="http://schemas.microsoft.com/office/powerpoint/2010/main" val="146992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63EB4-E0D8-3C2B-A57C-4E3099FA36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804E3F3-031A-D6AA-CC69-F51D410542CB}"/>
              </a:ext>
            </a:extLst>
          </p:cNvPr>
          <p:cNvSpPr txBox="1"/>
          <p:nvPr/>
        </p:nvSpPr>
        <p:spPr>
          <a:xfrm>
            <a:off x="4019350" y="3568194"/>
            <a:ext cx="1659943" cy="954107"/>
          </a:xfrm>
          <a:prstGeom prst="rect">
            <a:avLst/>
          </a:prstGeom>
          <a:noFill/>
        </p:spPr>
        <p:txBody>
          <a:bodyPr wrap="square">
            <a:spAutoFit/>
          </a:bodyPr>
          <a:lstStyle/>
          <a:p>
            <a:r>
              <a:rPr lang="en-US" sz="2800" b="1" dirty="0">
                <a:solidFill>
                  <a:schemeClr val="bg1"/>
                </a:solidFill>
                <a:latin typeface="Arial Nova Cond" panose="020B0506020202020204" pitchFamily="34" charset="0"/>
              </a:rPr>
              <a:t>Materials FLANGES</a:t>
            </a:r>
          </a:p>
        </p:txBody>
      </p:sp>
      <p:sp>
        <p:nvSpPr>
          <p:cNvPr id="3" name="TextBox 2">
            <a:extLst>
              <a:ext uri="{FF2B5EF4-FFF2-40B4-BE49-F238E27FC236}">
                <a16:creationId xmlns:a16="http://schemas.microsoft.com/office/drawing/2014/main" id="{33FC546A-684A-A1EB-B4AA-95E937D5B291}"/>
              </a:ext>
            </a:extLst>
          </p:cNvPr>
          <p:cNvSpPr txBox="1"/>
          <p:nvPr/>
        </p:nvSpPr>
        <p:spPr>
          <a:xfrm>
            <a:off x="6298664" y="2490977"/>
            <a:ext cx="3107669" cy="3108543"/>
          </a:xfrm>
          <a:prstGeom prst="rect">
            <a:avLst/>
          </a:prstGeom>
          <a:noFill/>
        </p:spPr>
        <p:txBody>
          <a:bodyPr wrap="square">
            <a:spAutoFit/>
          </a:bodyPr>
          <a:lstStyle/>
          <a:p>
            <a:r>
              <a:rPr lang="en-US" sz="2800" b="1" dirty="0">
                <a:solidFill>
                  <a:schemeClr val="bg1"/>
                </a:solidFill>
                <a:latin typeface="Arial Nova Cond" panose="020B0506020202020204" pitchFamily="34" charset="0"/>
              </a:rPr>
              <a:t>STAINLESS STEEL</a:t>
            </a:r>
          </a:p>
          <a:p>
            <a:r>
              <a:rPr lang="en-US" sz="2800" b="1" dirty="0">
                <a:solidFill>
                  <a:schemeClr val="bg1"/>
                </a:solidFill>
                <a:latin typeface="Arial Nova Cond" panose="020B0506020202020204" pitchFamily="34" charset="0"/>
              </a:rPr>
              <a:t>CAST IRON</a:t>
            </a:r>
          </a:p>
          <a:p>
            <a:r>
              <a:rPr lang="en-US" sz="2800" b="1" dirty="0">
                <a:solidFill>
                  <a:schemeClr val="bg1"/>
                </a:solidFill>
                <a:latin typeface="Arial Nova Cond" panose="020B0506020202020204" pitchFamily="34" charset="0"/>
              </a:rPr>
              <a:t>ALUMINUM</a:t>
            </a:r>
          </a:p>
          <a:p>
            <a:r>
              <a:rPr lang="en-US" sz="2800" b="1" dirty="0">
                <a:solidFill>
                  <a:schemeClr val="bg1"/>
                </a:solidFill>
                <a:latin typeface="Arial Nova Cond" panose="020B0506020202020204" pitchFamily="34" charset="0"/>
              </a:rPr>
              <a:t>BRASS </a:t>
            </a:r>
          </a:p>
          <a:p>
            <a:r>
              <a:rPr lang="en-US" sz="2800" b="1" dirty="0">
                <a:solidFill>
                  <a:schemeClr val="bg1"/>
                </a:solidFill>
                <a:latin typeface="Arial Nova Cond" panose="020B0506020202020204" pitchFamily="34" charset="0"/>
              </a:rPr>
              <a:t>BRONZE</a:t>
            </a:r>
          </a:p>
          <a:p>
            <a:r>
              <a:rPr lang="en-US" sz="2800" b="1" dirty="0">
                <a:solidFill>
                  <a:schemeClr val="bg1"/>
                </a:solidFill>
                <a:latin typeface="Arial Nova Cond" panose="020B0506020202020204" pitchFamily="34" charset="0"/>
              </a:rPr>
              <a:t>PLASTIC</a:t>
            </a:r>
            <a:r>
              <a:rPr lang="en-US" dirty="0">
                <a:solidFill>
                  <a:schemeClr val="bg1"/>
                </a:solidFill>
                <a:latin typeface="Montserrat" panose="00000500000000000000" pitchFamily="2" charset="0"/>
              </a:rPr>
              <a:t> </a:t>
            </a:r>
          </a:p>
        </p:txBody>
      </p:sp>
      <p:grpSp>
        <p:nvGrpSpPr>
          <p:cNvPr id="18" name="Group 17">
            <a:extLst>
              <a:ext uri="{FF2B5EF4-FFF2-40B4-BE49-F238E27FC236}">
                <a16:creationId xmlns:a16="http://schemas.microsoft.com/office/drawing/2014/main" id="{0D232D27-6417-719F-7A15-FAB496B2129B}"/>
              </a:ext>
            </a:extLst>
          </p:cNvPr>
          <p:cNvGrpSpPr/>
          <p:nvPr/>
        </p:nvGrpSpPr>
        <p:grpSpPr>
          <a:xfrm>
            <a:off x="5836443" y="2490976"/>
            <a:ext cx="182880" cy="3108960"/>
            <a:chOff x="7475658" y="1926451"/>
            <a:chExt cx="206773" cy="4297680"/>
          </a:xfrm>
        </p:grpSpPr>
        <p:cxnSp>
          <p:nvCxnSpPr>
            <p:cNvPr id="4" name="Straight Connector 3">
              <a:extLst>
                <a:ext uri="{FF2B5EF4-FFF2-40B4-BE49-F238E27FC236}">
                  <a16:creationId xmlns:a16="http://schemas.microsoft.com/office/drawing/2014/main" id="{5B06F590-BDF4-D8E6-71A5-85680FD98C91}"/>
                </a:ext>
              </a:extLst>
            </p:cNvPr>
            <p:cNvCxnSpPr>
              <a:cxnSpLocks/>
            </p:cNvCxnSpPr>
            <p:nvPr/>
          </p:nvCxnSpPr>
          <p:spPr>
            <a:xfrm rot="5400000">
              <a:off x="5326818" y="4075291"/>
              <a:ext cx="42976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4D8275D-8224-78A5-11D9-1884D53B63EF}"/>
                </a:ext>
              </a:extLst>
            </p:cNvPr>
            <p:cNvSpPr/>
            <p:nvPr/>
          </p:nvSpPr>
          <p:spPr>
            <a:xfrm>
              <a:off x="7499551" y="2126350"/>
              <a:ext cx="18288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ectangle 6">
              <a:extLst>
                <a:ext uri="{FF2B5EF4-FFF2-40B4-BE49-F238E27FC236}">
                  <a16:creationId xmlns:a16="http://schemas.microsoft.com/office/drawing/2014/main" id="{6E286EE6-CE4C-BBA4-AF08-AF2790BB1A40}"/>
                </a:ext>
              </a:extLst>
            </p:cNvPr>
            <p:cNvSpPr/>
            <p:nvPr/>
          </p:nvSpPr>
          <p:spPr>
            <a:xfrm>
              <a:off x="7499551" y="2803042"/>
              <a:ext cx="18288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ectangle 7">
              <a:extLst>
                <a:ext uri="{FF2B5EF4-FFF2-40B4-BE49-F238E27FC236}">
                  <a16:creationId xmlns:a16="http://schemas.microsoft.com/office/drawing/2014/main" id="{2D8CBD23-01F0-6259-5417-579AF41E8676}"/>
                </a:ext>
              </a:extLst>
            </p:cNvPr>
            <p:cNvSpPr/>
            <p:nvPr/>
          </p:nvSpPr>
          <p:spPr>
            <a:xfrm>
              <a:off x="7499551" y="3492569"/>
              <a:ext cx="18288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4CEE8EF0-3E11-C3D4-A65B-7FFCE56A355E}"/>
                </a:ext>
              </a:extLst>
            </p:cNvPr>
            <p:cNvSpPr/>
            <p:nvPr/>
          </p:nvSpPr>
          <p:spPr>
            <a:xfrm>
              <a:off x="7499551" y="4169261"/>
              <a:ext cx="18288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ectangle 15">
              <a:extLst>
                <a:ext uri="{FF2B5EF4-FFF2-40B4-BE49-F238E27FC236}">
                  <a16:creationId xmlns:a16="http://schemas.microsoft.com/office/drawing/2014/main" id="{4D2F2511-1B97-958E-B619-565C49476A3F}"/>
                </a:ext>
              </a:extLst>
            </p:cNvPr>
            <p:cNvSpPr/>
            <p:nvPr/>
          </p:nvSpPr>
          <p:spPr>
            <a:xfrm>
              <a:off x="7499551" y="4888636"/>
              <a:ext cx="18288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ectangle 16">
              <a:extLst>
                <a:ext uri="{FF2B5EF4-FFF2-40B4-BE49-F238E27FC236}">
                  <a16:creationId xmlns:a16="http://schemas.microsoft.com/office/drawing/2014/main" id="{3B76D6E0-05F6-C532-EFDB-1C7CD399BAE8}"/>
                </a:ext>
              </a:extLst>
            </p:cNvPr>
            <p:cNvSpPr/>
            <p:nvPr/>
          </p:nvSpPr>
          <p:spPr>
            <a:xfrm>
              <a:off x="7499551" y="5612197"/>
              <a:ext cx="18288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pic>
        <p:nvPicPr>
          <p:cNvPr id="19" name="Picture 18">
            <a:extLst>
              <a:ext uri="{FF2B5EF4-FFF2-40B4-BE49-F238E27FC236}">
                <a16:creationId xmlns:a16="http://schemas.microsoft.com/office/drawing/2014/main" id="{45BB03A2-0364-0029-854D-7674E304A9A5}"/>
              </a:ext>
            </a:extLst>
          </p:cNvPr>
          <p:cNvPicPr>
            <a:picLocks noChangeAspect="1"/>
          </p:cNvPicPr>
          <p:nvPr/>
        </p:nvPicPr>
        <p:blipFill>
          <a:blip r:embed="rId3">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flipH="1">
            <a:off x="8390460" y="4002445"/>
            <a:ext cx="3644390" cy="2411728"/>
          </a:xfrm>
          <a:prstGeom prst="rect">
            <a:avLst/>
          </a:prstGeom>
        </p:spPr>
      </p:pic>
      <p:pic>
        <p:nvPicPr>
          <p:cNvPr id="20" name="Picture 19">
            <a:extLst>
              <a:ext uri="{FF2B5EF4-FFF2-40B4-BE49-F238E27FC236}">
                <a16:creationId xmlns:a16="http://schemas.microsoft.com/office/drawing/2014/main" id="{6CFCB75B-7C4F-143A-1B8B-C9D9D1975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00" y="1791734"/>
            <a:ext cx="2361001" cy="1577146"/>
          </a:xfrm>
          <a:prstGeom prst="rect">
            <a:avLst/>
          </a:prstGeom>
        </p:spPr>
      </p:pic>
      <p:pic>
        <p:nvPicPr>
          <p:cNvPr id="21" name="Picture 20">
            <a:extLst>
              <a:ext uri="{FF2B5EF4-FFF2-40B4-BE49-F238E27FC236}">
                <a16:creationId xmlns:a16="http://schemas.microsoft.com/office/drawing/2014/main" id="{22CF331C-C186-04C6-1E74-1D3A91D2C4B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52000" y="3530933"/>
            <a:ext cx="2361001" cy="731519"/>
          </a:xfrm>
          <a:prstGeom prst="rect">
            <a:avLst/>
          </a:prstGeom>
        </p:spPr>
      </p:pic>
      <p:pic>
        <p:nvPicPr>
          <p:cNvPr id="22" name="Picture 21">
            <a:extLst>
              <a:ext uri="{FF2B5EF4-FFF2-40B4-BE49-F238E27FC236}">
                <a16:creationId xmlns:a16="http://schemas.microsoft.com/office/drawing/2014/main" id="{4ED88467-11DA-4013-FF62-EE7B0B57B3A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52000" y="4435164"/>
            <a:ext cx="2360997" cy="1591453"/>
          </a:xfrm>
          <a:prstGeom prst="rect">
            <a:avLst/>
          </a:prstGeom>
        </p:spPr>
      </p:pic>
      <p:cxnSp>
        <p:nvCxnSpPr>
          <p:cNvPr id="9" name="Straight Connector 8">
            <a:extLst>
              <a:ext uri="{FF2B5EF4-FFF2-40B4-BE49-F238E27FC236}">
                <a16:creationId xmlns:a16="http://schemas.microsoft.com/office/drawing/2014/main" id="{0725D5DA-9606-D108-E0F3-DEFD35AE838F}"/>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495AC1E-00B6-5009-99D6-0F89C8E4991F}"/>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A)  </a:t>
            </a:r>
            <a:r>
              <a:rPr lang="en-US" sz="2400" b="1" dirty="0">
                <a:solidFill>
                  <a:schemeClr val="bg1"/>
                </a:solidFill>
                <a:latin typeface="Arial Nova Cond" panose="020B0506020202020204" pitchFamily="34" charset="0"/>
              </a:rPr>
              <a:t>Manufacturing</a:t>
            </a:r>
            <a:r>
              <a:rPr lang="en-US" sz="2800" b="1" dirty="0">
                <a:solidFill>
                  <a:srgbClr val="F6A816"/>
                </a:solidFill>
                <a:latin typeface="Arial Nova Cond" panose="020B0506020202020204" pitchFamily="34" charset="0"/>
              </a:rPr>
              <a:t> </a:t>
            </a:r>
          </a:p>
        </p:txBody>
      </p:sp>
      <p:sp>
        <p:nvSpPr>
          <p:cNvPr id="24" name="TextBox 23">
            <a:extLst>
              <a:ext uri="{FF2B5EF4-FFF2-40B4-BE49-F238E27FC236}">
                <a16:creationId xmlns:a16="http://schemas.microsoft.com/office/drawing/2014/main" id="{EE449FE7-53B3-23C0-4FA3-42EDAC2E2D5A}"/>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cxnSp>
        <p:nvCxnSpPr>
          <p:cNvPr id="25" name="Straight Connector 24">
            <a:extLst>
              <a:ext uri="{FF2B5EF4-FFF2-40B4-BE49-F238E27FC236}">
                <a16:creationId xmlns:a16="http://schemas.microsoft.com/office/drawing/2014/main" id="{88439729-CD3D-35E5-07D9-89BE9C0B0D6F}"/>
              </a:ext>
            </a:extLst>
          </p:cNvPr>
          <p:cNvCxnSpPr/>
          <p:nvPr/>
        </p:nvCxnSpPr>
        <p:spPr>
          <a:xfrm>
            <a:off x="924229" y="1397786"/>
            <a:ext cx="0" cy="5303520"/>
          </a:xfrm>
          <a:prstGeom prst="line">
            <a:avLst/>
          </a:prstGeom>
          <a:ln>
            <a:solidFill>
              <a:srgbClr val="F6A8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6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63EB4-E0D8-3C2B-A57C-4E3099FA36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0" y="-1"/>
            <a:ext cx="12192000" cy="6857999"/>
          </a:xfrm>
          <a:prstGeom prst="rect">
            <a:avLst/>
          </a:prstGeom>
        </p:spPr>
      </p:pic>
      <p:sp>
        <p:nvSpPr>
          <p:cNvPr id="7" name="TextBox 6">
            <a:extLst>
              <a:ext uri="{FF2B5EF4-FFF2-40B4-BE49-F238E27FC236}">
                <a16:creationId xmlns:a16="http://schemas.microsoft.com/office/drawing/2014/main" id="{F0B5F596-C79D-482C-9C8C-5C6C1916A5F8}"/>
              </a:ext>
            </a:extLst>
          </p:cNvPr>
          <p:cNvSpPr txBox="1"/>
          <p:nvPr/>
        </p:nvSpPr>
        <p:spPr>
          <a:xfrm>
            <a:off x="1319698" y="2704433"/>
            <a:ext cx="2209196" cy="2062103"/>
          </a:xfrm>
          <a:prstGeom prst="rect">
            <a:avLst/>
          </a:prstGeom>
          <a:noFill/>
        </p:spPr>
        <p:txBody>
          <a:bodyPr wrap="square">
            <a:spAutoFit/>
          </a:bodyPr>
          <a:lstStyle/>
          <a:p>
            <a:r>
              <a:rPr lang="en-US" sz="3200" dirty="0">
                <a:solidFill>
                  <a:schemeClr val="bg1"/>
                </a:solidFill>
                <a:latin typeface="Arial Black" panose="020B0A04020102020204" pitchFamily="34" charset="0"/>
              </a:rPr>
              <a:t>Most Popular </a:t>
            </a:r>
            <a:r>
              <a:rPr lang="en-US" sz="3200" dirty="0">
                <a:solidFill>
                  <a:schemeClr val="bg1"/>
                </a:solidFill>
                <a:effectLst>
                  <a:outerShdw blurRad="38100" dist="38100" dir="2700000" algn="tl">
                    <a:srgbClr val="000000">
                      <a:alpha val="43137"/>
                    </a:srgbClr>
                  </a:outerShdw>
                </a:effectLst>
                <a:latin typeface="Arial Black" panose="020B0A04020102020204" pitchFamily="34" charset="0"/>
              </a:rPr>
              <a:t>FLANGE TYPE</a:t>
            </a:r>
          </a:p>
        </p:txBody>
      </p:sp>
      <p:grpSp>
        <p:nvGrpSpPr>
          <p:cNvPr id="32" name="Group 31">
            <a:extLst>
              <a:ext uri="{FF2B5EF4-FFF2-40B4-BE49-F238E27FC236}">
                <a16:creationId xmlns:a16="http://schemas.microsoft.com/office/drawing/2014/main" id="{F3CC2CD2-0180-F515-8AE4-68560B6DE25B}"/>
              </a:ext>
            </a:extLst>
          </p:cNvPr>
          <p:cNvGrpSpPr/>
          <p:nvPr/>
        </p:nvGrpSpPr>
        <p:grpSpPr>
          <a:xfrm>
            <a:off x="4662474" y="2290343"/>
            <a:ext cx="6362668" cy="3260216"/>
            <a:chOff x="3978363" y="1885923"/>
            <a:chExt cx="7181608" cy="3473957"/>
          </a:xfrm>
        </p:grpSpPr>
        <p:sp>
          <p:nvSpPr>
            <p:cNvPr id="8" name="TextBox 7">
              <a:extLst>
                <a:ext uri="{FF2B5EF4-FFF2-40B4-BE49-F238E27FC236}">
                  <a16:creationId xmlns:a16="http://schemas.microsoft.com/office/drawing/2014/main" id="{ABEB28F2-8521-B08A-2262-2803F9C5C252}"/>
                </a:ext>
              </a:extLst>
            </p:cNvPr>
            <p:cNvSpPr txBox="1"/>
            <p:nvPr/>
          </p:nvSpPr>
          <p:spPr>
            <a:xfrm>
              <a:off x="8497598" y="2974721"/>
              <a:ext cx="1098231" cy="415498"/>
            </a:xfrm>
            <a:prstGeom prst="rect">
              <a:avLst/>
            </a:prstGeom>
            <a:noFill/>
            <a:ln>
              <a:noFill/>
            </a:ln>
          </p:spPr>
          <p:txBody>
            <a:bodyPr wrap="square">
              <a:spAutoFit/>
            </a:bodyPr>
            <a:lstStyle/>
            <a:p>
              <a:pPr algn="ctr"/>
              <a:r>
                <a:rPr lang="en-US" altLang="en-US" sz="1050" b="1" dirty="0">
                  <a:solidFill>
                    <a:schemeClr val="bg1"/>
                  </a:solidFill>
                  <a:latin typeface="Arial" panose="020B0604020202020204" pitchFamily="34" charset="0"/>
                  <a:cs typeface="Arial" panose="020B0604020202020204" pitchFamily="34" charset="0"/>
                </a:rPr>
                <a:t>Socket Weld </a:t>
              </a:r>
            </a:p>
            <a:p>
              <a:pPr algn="ctr"/>
              <a:r>
                <a:rPr lang="en-US" altLang="en-US" sz="1050" b="1" dirty="0">
                  <a:solidFill>
                    <a:schemeClr val="bg1"/>
                  </a:solidFill>
                  <a:latin typeface="Arial" panose="020B0604020202020204" pitchFamily="34" charset="0"/>
                  <a:cs typeface="Arial" panose="020B0604020202020204" pitchFamily="34" charset="0"/>
                </a:rPr>
                <a:t>FLANGE</a:t>
              </a:r>
              <a:endParaRPr lang="en-US" sz="1050" b="1" dirty="0">
                <a:solidFill>
                  <a:schemeClr val="bg1"/>
                </a:solidFill>
                <a:latin typeface="Arial" panose="020B0604020202020204" pitchFamily="34" charset="0"/>
                <a:cs typeface="Arial" panose="020B0604020202020204" pitchFamily="34" charset="0"/>
              </a:endParaRPr>
            </a:p>
          </p:txBody>
        </p:sp>
        <p:pic>
          <p:nvPicPr>
            <p:cNvPr id="13" name="Picture 3" descr="Slip On flange">
              <a:extLst>
                <a:ext uri="{FF2B5EF4-FFF2-40B4-BE49-F238E27FC236}">
                  <a16:creationId xmlns:a16="http://schemas.microsoft.com/office/drawing/2014/main" id="{FB06A284-B074-4078-2463-6A6AD96216B4}"/>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013915" y="1935509"/>
              <a:ext cx="1098230" cy="9516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2" descr="Welding Neck flange">
              <a:extLst>
                <a:ext uri="{FF2B5EF4-FFF2-40B4-BE49-F238E27FC236}">
                  <a16:creationId xmlns:a16="http://schemas.microsoft.com/office/drawing/2014/main" id="{6F57493C-24DA-2DA1-CE93-3CB85CC858AC}"/>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537776" y="1935509"/>
              <a:ext cx="1098230" cy="9516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Picture 5" descr="Lap Joint flange">
              <a:extLst>
                <a:ext uri="{FF2B5EF4-FFF2-40B4-BE49-F238E27FC236}">
                  <a16:creationId xmlns:a16="http://schemas.microsoft.com/office/drawing/2014/main" id="{0ECC508C-A05E-BD9C-DAA6-C81FD72751F2}"/>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78363" y="1950780"/>
              <a:ext cx="1098230" cy="9516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ECCFCA-7B73-1E1E-E761-359A5837B20B}"/>
                </a:ext>
              </a:extLst>
            </p:cNvPr>
            <p:cNvSpPr txBox="1"/>
            <p:nvPr/>
          </p:nvSpPr>
          <p:spPr>
            <a:xfrm>
              <a:off x="6886827" y="3010311"/>
              <a:ext cx="1301607" cy="415498"/>
            </a:xfrm>
            <a:prstGeom prst="rect">
              <a:avLst/>
            </a:prstGeom>
            <a:noFill/>
            <a:ln>
              <a:noFill/>
            </a:ln>
          </p:spPr>
          <p:txBody>
            <a:bodyPr wrap="square">
              <a:spAutoFit/>
            </a:bodyPr>
            <a:lstStyle>
              <a:defPPr>
                <a:defRPr lang="en-US"/>
              </a:defPPr>
              <a:lvl1pPr algn="ctr" defTabSz="914400" eaLnBrk="0" fontAlgn="base" hangingPunct="0">
                <a:spcBef>
                  <a:spcPct val="0"/>
                </a:spcBef>
                <a:spcAft>
                  <a:spcPct val="0"/>
                </a:spcAft>
                <a:defRPr sz="1200">
                  <a:latin typeface="Tw Cen MT" panose="020B0602020104020603" pitchFamily="34" charset="0"/>
                </a:defRPr>
              </a:lvl1pPr>
            </a:lstStyle>
            <a:p>
              <a:r>
                <a:rPr lang="en-US" altLang="en-US" sz="1050" b="1" dirty="0">
                  <a:solidFill>
                    <a:schemeClr val="bg1"/>
                  </a:solidFill>
                  <a:latin typeface="Arial" panose="020B0604020202020204" pitchFamily="34" charset="0"/>
                  <a:cs typeface="Arial" panose="020B0604020202020204" pitchFamily="34" charset="0"/>
                </a:rPr>
                <a:t>Slip On </a:t>
              </a:r>
            </a:p>
            <a:p>
              <a:r>
                <a:rPr lang="en-US" altLang="en-US" sz="1050" b="1" dirty="0">
                  <a:solidFill>
                    <a:schemeClr val="bg1"/>
                  </a:solidFill>
                  <a:latin typeface="Arial" panose="020B0604020202020204" pitchFamily="34" charset="0"/>
                  <a:cs typeface="Arial" panose="020B0604020202020204" pitchFamily="34" charset="0"/>
                </a:rPr>
                <a:t>FLANGE</a:t>
              </a:r>
            </a:p>
          </p:txBody>
        </p:sp>
        <p:sp>
          <p:nvSpPr>
            <p:cNvPr id="19" name="TextBox 18">
              <a:extLst>
                <a:ext uri="{FF2B5EF4-FFF2-40B4-BE49-F238E27FC236}">
                  <a16:creationId xmlns:a16="http://schemas.microsoft.com/office/drawing/2014/main" id="{A6D9B04A-8E11-3003-98A1-66CBB5F48F73}"/>
                </a:ext>
              </a:extLst>
            </p:cNvPr>
            <p:cNvSpPr txBox="1"/>
            <p:nvPr/>
          </p:nvSpPr>
          <p:spPr>
            <a:xfrm>
              <a:off x="5411133" y="3021746"/>
              <a:ext cx="1346344" cy="415498"/>
            </a:xfrm>
            <a:prstGeom prst="rect">
              <a:avLst/>
            </a:prstGeom>
            <a:noFill/>
            <a:ln>
              <a:noFill/>
            </a:ln>
          </p:spPr>
          <p:txBody>
            <a:bodyPr wrap="square">
              <a:spAutoFit/>
            </a:bodyPr>
            <a:lstStyle>
              <a:defPPr>
                <a:defRPr lang="en-US"/>
              </a:defPPr>
              <a:lvl1pPr marR="0" lvl="0" indent="0" algn="ctr" defTabSz="914400" eaLnBrk="0" fontAlgn="base" hangingPunct="0">
                <a:lnSpc>
                  <a:spcPct val="100000"/>
                </a:lnSpc>
                <a:spcBef>
                  <a:spcPct val="0"/>
                </a:spcBef>
                <a:spcAft>
                  <a:spcPct val="0"/>
                </a:spcAft>
                <a:buClrTx/>
                <a:buSzTx/>
                <a:buFontTx/>
                <a:buNone/>
                <a:tabLst/>
                <a:defRPr sz="1100" b="1">
                  <a:latin typeface="Tw Cen MT" panose="020B0602020104020603" pitchFamily="34" charset="0"/>
                </a:defRPr>
              </a:lvl1pPr>
            </a:lstStyle>
            <a:p>
              <a:r>
                <a:rPr lang="en-US" altLang="en-US" sz="1050" dirty="0">
                  <a:solidFill>
                    <a:schemeClr val="bg1"/>
                  </a:solidFill>
                  <a:latin typeface="Arial" panose="020B0604020202020204" pitchFamily="34" charset="0"/>
                  <a:cs typeface="Arial" panose="020B0604020202020204" pitchFamily="34" charset="0"/>
                </a:rPr>
                <a:t>Welding Neck </a:t>
              </a:r>
            </a:p>
            <a:p>
              <a:r>
                <a:rPr lang="en-US" altLang="en-US" sz="1050" dirty="0">
                  <a:solidFill>
                    <a:schemeClr val="bg1"/>
                  </a:solidFill>
                  <a:latin typeface="Arial" panose="020B0604020202020204" pitchFamily="34" charset="0"/>
                  <a:cs typeface="Arial" panose="020B0604020202020204" pitchFamily="34" charset="0"/>
                </a:rPr>
                <a:t>FLANGE</a:t>
              </a:r>
            </a:p>
          </p:txBody>
        </p:sp>
        <p:sp>
          <p:nvSpPr>
            <p:cNvPr id="20" name="TextBox 19">
              <a:extLst>
                <a:ext uri="{FF2B5EF4-FFF2-40B4-BE49-F238E27FC236}">
                  <a16:creationId xmlns:a16="http://schemas.microsoft.com/office/drawing/2014/main" id="{A680C2D2-CA60-9CDD-2CC7-443E66C975A4}"/>
                </a:ext>
              </a:extLst>
            </p:cNvPr>
            <p:cNvSpPr txBox="1"/>
            <p:nvPr/>
          </p:nvSpPr>
          <p:spPr>
            <a:xfrm>
              <a:off x="4172025" y="3027040"/>
              <a:ext cx="848606" cy="415498"/>
            </a:xfrm>
            <a:prstGeom prst="rect">
              <a:avLst/>
            </a:prstGeom>
            <a:noFill/>
            <a:ln>
              <a:noFill/>
            </a:ln>
          </p:spPr>
          <p:txBody>
            <a:bodyPr wrap="square">
              <a:spAutoFit/>
            </a:bodyPr>
            <a:lstStyle/>
            <a:p>
              <a:pPr marR="0" lvl="0" indent="0" algn="ctr" defTabSz="914400" eaLnBrk="0" fontAlgn="base" hangingPunct="0">
                <a:lnSpc>
                  <a:spcPct val="100000"/>
                </a:lnSpc>
                <a:spcBef>
                  <a:spcPct val="0"/>
                </a:spcBef>
                <a:spcAft>
                  <a:spcPct val="0"/>
                </a:spcAft>
                <a:buClrTx/>
                <a:buSzTx/>
                <a:buFontTx/>
                <a:buNone/>
                <a:tabLst/>
              </a:pPr>
              <a:r>
                <a:rPr lang="en-US" altLang="en-US" sz="1050" b="1" dirty="0">
                  <a:solidFill>
                    <a:schemeClr val="bg1"/>
                  </a:solidFill>
                  <a:latin typeface="Arial" panose="020B0604020202020204" pitchFamily="34" charset="0"/>
                  <a:cs typeface="Arial" panose="020B0604020202020204" pitchFamily="34" charset="0"/>
                </a:rPr>
                <a:t>Lap Joint </a:t>
              </a:r>
            </a:p>
            <a:p>
              <a:pPr marR="0" lvl="0" indent="0" algn="ctr" defTabSz="914400" eaLnBrk="0" fontAlgn="base" hangingPunct="0">
                <a:lnSpc>
                  <a:spcPct val="100000"/>
                </a:lnSpc>
                <a:spcBef>
                  <a:spcPct val="0"/>
                </a:spcBef>
                <a:spcAft>
                  <a:spcPct val="0"/>
                </a:spcAft>
                <a:buClrTx/>
                <a:buSzTx/>
                <a:buFontTx/>
                <a:buNone/>
                <a:tabLst/>
              </a:pPr>
              <a:r>
                <a:rPr lang="en-US" altLang="en-US" sz="1050" b="1" dirty="0">
                  <a:solidFill>
                    <a:schemeClr val="bg1"/>
                  </a:solidFill>
                  <a:latin typeface="Arial" panose="020B0604020202020204" pitchFamily="34" charset="0"/>
                  <a:cs typeface="Arial" panose="020B0604020202020204" pitchFamily="34" charset="0"/>
                </a:rPr>
                <a:t>FLANGE</a:t>
              </a:r>
            </a:p>
          </p:txBody>
        </p:sp>
        <p:pic>
          <p:nvPicPr>
            <p:cNvPr id="21" name="Picture 4" descr="Socket Weld flange">
              <a:extLst>
                <a:ext uri="{FF2B5EF4-FFF2-40B4-BE49-F238E27FC236}">
                  <a16:creationId xmlns:a16="http://schemas.microsoft.com/office/drawing/2014/main" id="{E74FB65D-9F72-4809-5E5C-7B69A215F841}"/>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465808" y="1885923"/>
              <a:ext cx="1098230" cy="9516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6" descr="Threaded flange">
              <a:extLst>
                <a:ext uri="{FF2B5EF4-FFF2-40B4-BE49-F238E27FC236}">
                  <a16:creationId xmlns:a16="http://schemas.microsoft.com/office/drawing/2014/main" id="{09229DF3-7384-4639-7B70-B0E73E2D165A}"/>
                </a:ext>
              </a:extLst>
            </p:cNvP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006125" y="3784081"/>
              <a:ext cx="1098230" cy="9516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Picture 7" descr="Blind flange">
              <a:extLst>
                <a:ext uri="{FF2B5EF4-FFF2-40B4-BE49-F238E27FC236}">
                  <a16:creationId xmlns:a16="http://schemas.microsoft.com/office/drawing/2014/main" id="{015FE0BD-5991-6CAB-F4AD-BC92CD2C496C}"/>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022750" y="1894272"/>
              <a:ext cx="1088594" cy="9432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B1DEB56-85A5-2F15-397D-6D6D6D587883}"/>
                </a:ext>
              </a:extLst>
            </p:cNvPr>
            <p:cNvSpPr txBox="1"/>
            <p:nvPr/>
          </p:nvSpPr>
          <p:spPr>
            <a:xfrm>
              <a:off x="10040687" y="2974721"/>
              <a:ext cx="1119284" cy="415498"/>
            </a:xfrm>
            <a:prstGeom prst="rect">
              <a:avLst/>
            </a:prstGeom>
            <a:noFill/>
            <a:ln>
              <a:noFill/>
            </a:ln>
          </p:spPr>
          <p:txBody>
            <a:bodyPr wrap="square">
              <a:spAutoFit/>
            </a:bodyPr>
            <a:lstStyle/>
            <a:p>
              <a:pPr algn="ctr"/>
              <a:r>
                <a:rPr lang="en-US" altLang="en-US" sz="1050" b="1" dirty="0">
                  <a:solidFill>
                    <a:schemeClr val="bg1"/>
                  </a:solidFill>
                  <a:latin typeface="Arial" panose="020B0604020202020204" pitchFamily="34" charset="0"/>
                  <a:cs typeface="Arial" panose="020B0604020202020204" pitchFamily="34" charset="0"/>
                </a:rPr>
                <a:t>Blind </a:t>
              </a:r>
            </a:p>
            <a:p>
              <a:pPr algn="ctr"/>
              <a:r>
                <a:rPr lang="en-US" altLang="en-US" sz="1050" b="1" dirty="0">
                  <a:solidFill>
                    <a:schemeClr val="bg1"/>
                  </a:solidFill>
                  <a:latin typeface="Arial" panose="020B0604020202020204" pitchFamily="34" charset="0"/>
                  <a:cs typeface="Arial" panose="020B0604020202020204" pitchFamily="34" charset="0"/>
                </a:rPr>
                <a:t>FLANGE</a:t>
              </a:r>
              <a:endParaRPr lang="en-US" sz="1050" b="1"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DB1CC0A-90C1-B286-86C4-99D07ECA6157}"/>
                </a:ext>
              </a:extLst>
            </p:cNvPr>
            <p:cNvSpPr txBox="1"/>
            <p:nvPr/>
          </p:nvSpPr>
          <p:spPr>
            <a:xfrm>
              <a:off x="3979055" y="4854629"/>
              <a:ext cx="1058262" cy="415498"/>
            </a:xfrm>
            <a:prstGeom prst="rect">
              <a:avLst/>
            </a:prstGeom>
            <a:noFill/>
            <a:ln>
              <a:noFill/>
            </a:ln>
          </p:spPr>
          <p:txBody>
            <a:bodyPr wrap="square">
              <a:spAutoFit/>
            </a:bodyPr>
            <a:lstStyle/>
            <a:p>
              <a:pPr marR="0" lvl="0" indent="0" algn="ctr" fontAlgn="t">
                <a:lnSpc>
                  <a:spcPct val="100000"/>
                </a:lnSpc>
                <a:spcBef>
                  <a:spcPct val="0"/>
                </a:spcBef>
                <a:spcAft>
                  <a:spcPct val="0"/>
                </a:spcAft>
                <a:buClrTx/>
                <a:buSzTx/>
                <a:buFontTx/>
                <a:buNone/>
                <a:tabLst/>
              </a:pPr>
              <a:r>
                <a:rPr lang="en-US" altLang="en-US" sz="1050" b="1" dirty="0">
                  <a:solidFill>
                    <a:schemeClr val="bg1"/>
                  </a:solidFill>
                  <a:latin typeface="Arial" panose="020B0604020202020204" pitchFamily="34" charset="0"/>
                  <a:cs typeface="Arial" panose="020B0604020202020204" pitchFamily="34" charset="0"/>
                </a:rPr>
                <a:t>Threaded </a:t>
              </a:r>
            </a:p>
            <a:p>
              <a:pPr marR="0" lvl="0" indent="0" algn="ctr" fontAlgn="t">
                <a:lnSpc>
                  <a:spcPct val="100000"/>
                </a:lnSpc>
                <a:spcBef>
                  <a:spcPct val="0"/>
                </a:spcBef>
                <a:spcAft>
                  <a:spcPct val="0"/>
                </a:spcAft>
                <a:buClrTx/>
                <a:buSzTx/>
                <a:buFontTx/>
                <a:buNone/>
                <a:tabLst/>
              </a:pPr>
              <a:r>
                <a:rPr lang="en-US" altLang="en-US" sz="1050" b="1" dirty="0">
                  <a:solidFill>
                    <a:schemeClr val="bg1"/>
                  </a:solidFill>
                  <a:latin typeface="Arial" panose="020B0604020202020204" pitchFamily="34" charset="0"/>
                  <a:cs typeface="Arial" panose="020B0604020202020204" pitchFamily="34" charset="0"/>
                </a:rPr>
                <a:t>FLANGE</a:t>
              </a:r>
            </a:p>
          </p:txBody>
        </p:sp>
        <p:pic>
          <p:nvPicPr>
            <p:cNvPr id="26" name="Picture 2" descr="Set of Orifice Flanges">
              <a:extLst>
                <a:ext uri="{FF2B5EF4-FFF2-40B4-BE49-F238E27FC236}">
                  <a16:creationId xmlns:a16="http://schemas.microsoft.com/office/drawing/2014/main" id="{505558E0-B642-4237-80D2-C2533E8941F6}"/>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3644" y="3823505"/>
              <a:ext cx="1098230" cy="94326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603B4BC-135F-155F-7C9C-F15CE8C6DAF6}"/>
                </a:ext>
              </a:extLst>
            </p:cNvPr>
            <p:cNvSpPr txBox="1"/>
            <p:nvPr/>
          </p:nvSpPr>
          <p:spPr>
            <a:xfrm>
              <a:off x="5673143" y="4922547"/>
              <a:ext cx="1189749" cy="415498"/>
            </a:xfrm>
            <a:prstGeom prst="rect">
              <a:avLst/>
            </a:prstGeom>
            <a:noFill/>
          </p:spPr>
          <p:txBody>
            <a:bodyPr wrap="square">
              <a:spAutoFit/>
            </a:bodyPr>
            <a:lstStyle/>
            <a:p>
              <a:pPr algn="ctr"/>
              <a:r>
                <a:rPr lang="en-US" sz="1050" b="1" dirty="0">
                  <a:solidFill>
                    <a:schemeClr val="bg1"/>
                  </a:solidFill>
                  <a:latin typeface="Arial" panose="020B0604020202020204" pitchFamily="34" charset="0"/>
                  <a:cs typeface="Arial" panose="020B0604020202020204" pitchFamily="34" charset="0"/>
                </a:rPr>
                <a:t>Orifice</a:t>
              </a:r>
            </a:p>
            <a:p>
              <a:pPr algn="ctr"/>
              <a:r>
                <a:rPr lang="en-US" sz="1050" b="1" dirty="0">
                  <a:solidFill>
                    <a:schemeClr val="bg1"/>
                  </a:solidFill>
                  <a:latin typeface="Arial" panose="020B0604020202020204" pitchFamily="34" charset="0"/>
                  <a:cs typeface="Arial" panose="020B0604020202020204" pitchFamily="34" charset="0"/>
                </a:rPr>
                <a:t> Flanges</a:t>
              </a:r>
            </a:p>
          </p:txBody>
        </p:sp>
        <p:pic>
          <p:nvPicPr>
            <p:cNvPr id="28" name="Picture 4" descr="Long Welding Neck Flange">
              <a:extLst>
                <a:ext uri="{FF2B5EF4-FFF2-40B4-BE49-F238E27FC236}">
                  <a16:creationId xmlns:a16="http://schemas.microsoft.com/office/drawing/2014/main" id="{6F0EC37B-E877-CBF0-D417-AEA1152ED381}"/>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7578" y="3842836"/>
              <a:ext cx="1098230" cy="94175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D73C7410-0CDD-4130-4448-DE6807514EDF}"/>
                </a:ext>
              </a:extLst>
            </p:cNvPr>
            <p:cNvSpPr txBox="1"/>
            <p:nvPr/>
          </p:nvSpPr>
          <p:spPr>
            <a:xfrm>
              <a:off x="7245240" y="4944382"/>
              <a:ext cx="1464306" cy="415498"/>
            </a:xfrm>
            <a:prstGeom prst="rect">
              <a:avLst/>
            </a:prstGeom>
            <a:noFill/>
          </p:spPr>
          <p:txBody>
            <a:bodyPr wrap="square">
              <a:spAutoFit/>
            </a:bodyPr>
            <a:lstStyle/>
            <a:p>
              <a:pPr algn="ctr"/>
              <a:r>
                <a:rPr lang="en-US" sz="1050" b="1" dirty="0">
                  <a:solidFill>
                    <a:schemeClr val="bg1"/>
                  </a:solidFill>
                  <a:latin typeface="Arial" panose="020B0604020202020204" pitchFamily="34" charset="0"/>
                  <a:cs typeface="Arial" panose="020B0604020202020204" pitchFamily="34" charset="0"/>
                </a:rPr>
                <a:t>Long Welding Neck Flange</a:t>
              </a:r>
            </a:p>
          </p:txBody>
        </p:sp>
        <p:sp>
          <p:nvSpPr>
            <p:cNvPr id="30" name="TextBox 29">
              <a:extLst>
                <a:ext uri="{FF2B5EF4-FFF2-40B4-BE49-F238E27FC236}">
                  <a16:creationId xmlns:a16="http://schemas.microsoft.com/office/drawing/2014/main" id="{7E1B7ADC-B0A5-EE77-B9FD-BC748407E6F6}"/>
                </a:ext>
              </a:extLst>
            </p:cNvPr>
            <p:cNvSpPr txBox="1"/>
            <p:nvPr/>
          </p:nvSpPr>
          <p:spPr>
            <a:xfrm>
              <a:off x="8851203" y="4922547"/>
              <a:ext cx="1058262" cy="415498"/>
            </a:xfrm>
            <a:prstGeom prst="rect">
              <a:avLst/>
            </a:prstGeom>
            <a:noFill/>
            <a:ln>
              <a:noFill/>
            </a:ln>
          </p:spPr>
          <p:txBody>
            <a:bodyPr wrap="square">
              <a:spAutoFit/>
            </a:bodyPr>
            <a:lstStyle/>
            <a:p>
              <a:pPr marR="0" lvl="0" indent="0" algn="ctr" fontAlgn="t">
                <a:lnSpc>
                  <a:spcPct val="100000"/>
                </a:lnSpc>
                <a:spcBef>
                  <a:spcPct val="0"/>
                </a:spcBef>
                <a:spcAft>
                  <a:spcPct val="0"/>
                </a:spcAft>
                <a:buClrTx/>
                <a:buSzTx/>
                <a:buFontTx/>
                <a:buNone/>
                <a:tabLst/>
              </a:pPr>
              <a:r>
                <a:rPr lang="en-US" altLang="en-US" sz="1050" b="1" dirty="0">
                  <a:solidFill>
                    <a:schemeClr val="bg1"/>
                  </a:solidFill>
                  <a:latin typeface="Arial" panose="020B0604020202020204" pitchFamily="34" charset="0"/>
                  <a:cs typeface="Arial" panose="020B0604020202020204" pitchFamily="34" charset="0"/>
                </a:rPr>
                <a:t>Reducing  </a:t>
              </a:r>
            </a:p>
            <a:p>
              <a:pPr marR="0" lvl="0" indent="0" algn="ctr" fontAlgn="t">
                <a:lnSpc>
                  <a:spcPct val="100000"/>
                </a:lnSpc>
                <a:spcBef>
                  <a:spcPct val="0"/>
                </a:spcBef>
                <a:spcAft>
                  <a:spcPct val="0"/>
                </a:spcAft>
                <a:buClrTx/>
                <a:buSzTx/>
                <a:buFontTx/>
                <a:buNone/>
                <a:tabLst/>
              </a:pPr>
              <a:r>
                <a:rPr lang="en-US" altLang="en-US" sz="1050" b="1" dirty="0">
                  <a:solidFill>
                    <a:schemeClr val="bg1"/>
                  </a:solidFill>
                  <a:latin typeface="Arial" panose="020B0604020202020204" pitchFamily="34" charset="0"/>
                  <a:cs typeface="Arial" panose="020B0604020202020204" pitchFamily="34" charset="0"/>
                </a:rPr>
                <a:t>FLANGE</a:t>
              </a:r>
            </a:p>
          </p:txBody>
        </p:sp>
        <p:pic>
          <p:nvPicPr>
            <p:cNvPr id="31" name="Picture 6">
              <a:extLst>
                <a:ext uri="{FF2B5EF4-FFF2-40B4-BE49-F238E27FC236}">
                  <a16:creationId xmlns:a16="http://schemas.microsoft.com/office/drawing/2014/main" id="{B27BDD07-BA63-D646-1324-340C1ED16284}"/>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98535" y="3785664"/>
              <a:ext cx="1098230" cy="943265"/>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Arrow: Right 32">
            <a:extLst>
              <a:ext uri="{FF2B5EF4-FFF2-40B4-BE49-F238E27FC236}">
                <a16:creationId xmlns:a16="http://schemas.microsoft.com/office/drawing/2014/main" id="{E4C25614-ED0A-BC72-27EF-A070870B9192}"/>
              </a:ext>
            </a:extLst>
          </p:cNvPr>
          <p:cNvSpPr/>
          <p:nvPr/>
        </p:nvSpPr>
        <p:spPr>
          <a:xfrm>
            <a:off x="3765896" y="2370449"/>
            <a:ext cx="646698" cy="2790176"/>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811E2F8-91EA-FA1A-A3E1-621AD051D4E7}"/>
              </a:ext>
            </a:extLst>
          </p:cNvPr>
          <p:cNvCxnSpPr>
            <a:cxnSpLocks/>
          </p:cNvCxnSpPr>
          <p:nvPr/>
        </p:nvCxnSpPr>
        <p:spPr>
          <a:xfrm>
            <a:off x="1319698" y="982903"/>
            <a:ext cx="10698480" cy="0"/>
          </a:xfrm>
          <a:prstGeom prst="line">
            <a:avLst/>
          </a:prstGeom>
          <a:ln w="3175">
            <a:solidFill>
              <a:srgbClr val="F6A816"/>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4ACED04-DA77-7711-7BAC-F164491EB4FF}"/>
              </a:ext>
            </a:extLst>
          </p:cNvPr>
          <p:cNvSpPr txBox="1"/>
          <p:nvPr/>
        </p:nvSpPr>
        <p:spPr>
          <a:xfrm>
            <a:off x="1319698" y="1455"/>
            <a:ext cx="2986830" cy="954107"/>
          </a:xfrm>
          <a:prstGeom prst="rect">
            <a:avLst/>
          </a:prstGeom>
          <a:noFill/>
        </p:spPr>
        <p:txBody>
          <a:bodyPr wrap="square" rtlCol="0">
            <a:spAutoFit/>
          </a:bodyPr>
          <a:lstStyle/>
          <a:p>
            <a:r>
              <a:rPr lang="en-US" sz="2800" b="1" dirty="0">
                <a:solidFill>
                  <a:srgbClr val="F6A816"/>
                </a:solidFill>
                <a:latin typeface="Arial Nova Cond" panose="020B0506020202020204" pitchFamily="34" charset="0"/>
              </a:rPr>
              <a:t>Our Services</a:t>
            </a:r>
          </a:p>
          <a:p>
            <a:r>
              <a:rPr lang="en-US" sz="2800" b="1" dirty="0">
                <a:solidFill>
                  <a:schemeClr val="bg1"/>
                </a:solidFill>
                <a:latin typeface="Arial Nova Cond" panose="020B0506020202020204" pitchFamily="34" charset="0"/>
              </a:rPr>
              <a:t>A)  </a:t>
            </a:r>
            <a:r>
              <a:rPr lang="en-US" sz="2400" b="1" dirty="0">
                <a:solidFill>
                  <a:schemeClr val="bg1"/>
                </a:solidFill>
                <a:latin typeface="Arial Nova Cond" panose="020B0506020202020204" pitchFamily="34" charset="0"/>
              </a:rPr>
              <a:t>Manufacturing</a:t>
            </a:r>
            <a:r>
              <a:rPr lang="en-US" sz="2800" b="1" dirty="0">
                <a:solidFill>
                  <a:srgbClr val="F6A816"/>
                </a:solidFill>
                <a:latin typeface="Arial Nova Cond" panose="020B0506020202020204" pitchFamily="34" charset="0"/>
              </a:rPr>
              <a:t> </a:t>
            </a:r>
          </a:p>
        </p:txBody>
      </p:sp>
      <p:sp>
        <p:nvSpPr>
          <p:cNvPr id="9" name="TextBox 8">
            <a:extLst>
              <a:ext uri="{FF2B5EF4-FFF2-40B4-BE49-F238E27FC236}">
                <a16:creationId xmlns:a16="http://schemas.microsoft.com/office/drawing/2014/main" id="{4FF91B69-FDC7-0913-9948-BACBA9C4AD5F}"/>
              </a:ext>
            </a:extLst>
          </p:cNvPr>
          <p:cNvSpPr txBox="1"/>
          <p:nvPr/>
        </p:nvSpPr>
        <p:spPr>
          <a:xfrm>
            <a:off x="91633" y="54681"/>
            <a:ext cx="1228065" cy="1323439"/>
          </a:xfrm>
          <a:prstGeom prst="rect">
            <a:avLst/>
          </a:prstGeom>
          <a:noFill/>
          <a:ln>
            <a:solidFill>
              <a:srgbClr val="F6A816"/>
            </a:solidFill>
          </a:ln>
        </p:spPr>
        <p:txBody>
          <a:bodyPr wrap="square">
            <a:spAutoFit/>
          </a:bodyPr>
          <a:lstStyle/>
          <a:p>
            <a:r>
              <a:rPr lang="en-US" sz="8000" b="1" dirty="0">
                <a:solidFill>
                  <a:schemeClr val="bg1"/>
                </a:solidFill>
                <a:latin typeface="Arial Nova Cond" panose="020B0506020202020204" pitchFamily="34" charset="0"/>
              </a:rPr>
              <a:t>02</a:t>
            </a:r>
          </a:p>
        </p:txBody>
      </p:sp>
      <p:cxnSp>
        <p:nvCxnSpPr>
          <p:cNvPr id="10" name="Straight Connector 9">
            <a:extLst>
              <a:ext uri="{FF2B5EF4-FFF2-40B4-BE49-F238E27FC236}">
                <a16:creationId xmlns:a16="http://schemas.microsoft.com/office/drawing/2014/main" id="{6B035916-B5F0-45C1-FACC-6AC63B3233E2}"/>
              </a:ext>
            </a:extLst>
          </p:cNvPr>
          <p:cNvCxnSpPr/>
          <p:nvPr/>
        </p:nvCxnSpPr>
        <p:spPr>
          <a:xfrm>
            <a:off x="924229" y="1397786"/>
            <a:ext cx="0" cy="5303520"/>
          </a:xfrm>
          <a:prstGeom prst="line">
            <a:avLst/>
          </a:prstGeom>
          <a:ln>
            <a:solidFill>
              <a:srgbClr val="F6A8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082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2951</TotalTime>
  <Words>2888</Words>
  <Application>Microsoft Office PowerPoint</Application>
  <PresentationFormat>Widescreen</PresentationFormat>
  <Paragraphs>431</Paragraphs>
  <Slides>34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Arial Black</vt:lpstr>
      <vt:lpstr>Arial Nova Cond</vt:lpstr>
      <vt:lpstr>Calibri</vt:lpstr>
      <vt:lpstr>Calibri Light</vt:lpstr>
      <vt:lpstr>Montserrat</vt:lpstr>
      <vt:lpstr>Nirmala UI</vt:lpstr>
      <vt:lpstr>Swis721 BdOul BT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21</cp:revision>
  <dcterms:created xsi:type="dcterms:W3CDTF">2023-03-22T20:09:25Z</dcterms:created>
  <dcterms:modified xsi:type="dcterms:W3CDTF">2023-03-27T00:20:55Z</dcterms:modified>
</cp:coreProperties>
</file>